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466be6a6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466be6a6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475484230c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475484230c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research has a very rich and fascinating theoretical aspect to it, but it is also important to me to examine these approaches in practice. Both Eald and Kathryn have been working with me since the summer on multi-robot settings in which we can examine this market of information framework. Due to COVID-19, we have mainly been constrained to simulated domains, but as you can see here, Elad and I had the chance to meet in person and work on the actual robots. From Elad’s spontaneous burst of happiness, you can imagine how hard the transition was. However challenging, it is extremely important to me to make sure the theoretical tools that I am working on confront actual questions that come up in multi-robot settings.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475484230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475484230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multi-agent settings, we need to account not only for the interaction of an agent with its environment, but also for the agents’ interaction with each other. Here we have a joint policy, that considers the actions that are performed by other agents when deciding how to behave. In such settings, agents may have different goals and may need to cooperate or coordinate. In some cases, they may also need to negotiate or even compete with each other. Today, we will focus on the first two case, where agents share some motivation that dictates their interaction.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466be6a6e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466be6a6e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474bc51e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3474bc51ef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474bc51ef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3474bc51efd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474bc51ef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3474bc51efd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474bc51ef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3474bc51efd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474bc51efd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474bc51efd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479e9dbe9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479e9dbe9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479e9dbe9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479e9dbe9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47190bbe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47190bbe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 info</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479e9dbe99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479e9dbe99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479e9dbe99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479e9dbe99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479e9dbe99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479e9dbe99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47190bbea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47190bbea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 info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47190bbea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47190bbea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Mention the interaction between theory and practice and that you have focused the past 3 years on thinking about how your theoretical tools map to real world applications (and then updating your theoretical tools based on insights from the applications).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Talk about neuro-symbolic AI as a new agenda that combines deep machine learning and symbolic AI in new ways (mention the IBM-MIT lab).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47190bbea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47190bbea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multi-agent settings, we need to account not only for the interaction of an agent with its environment, but also for the agents’ interaction with each other. Here we have a joint policy, that considers the actions that are performed by other agents when deciding how to behave. In such settings, agents may have different goals and may need to cooperate or coordinate. In some cases, they may also need to negotiate or even compete with each other. Today, we will focus on the first two case, where agents share some motivation that dictates their interaction.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466be6a6e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466be6a6e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475484230c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475484230c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seen how we can use information shaping to figure out which information will allow a robot to achieve its goal. We can use this technique in a market of information, where robots can use information shaping to figure out which information is valuable to other agents. </a:t>
            </a:r>
            <a:r>
              <a:rPr lang="en">
                <a:solidFill>
                  <a:schemeClr val="dk1"/>
                </a:solidFill>
              </a:rPr>
              <a:t>The robots in this setting need to localize, i.e. understand where they are in the environment, and also to navigate in the environment and can help each other with their tasks. </a:t>
            </a:r>
            <a:r>
              <a:rPr lang="en"/>
              <a:t>For example, if a robot is near a location another robot is aiming for, it can divert from its own trajectory to check whether there are obstacles the other robot should know about. The helper robot needs to be rewarded for this helpful behavior, depending on the value of this information for the other robots and the degree of diversion from its own optimal behavior. This market based paradigm is beneficial both when agents are non-collaborative, but also in collaborative settings, where the local trade that occurs between agents relieves the need for a centralized controller to decide how agents should share information. I am working on this project with Elad Gershon, a masters student from Hebrew University who is co-advised by Jeff and myself,  and with Kathryn Wantlin a senior from Harvard, who is co-advised by David Parkes and myself.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475484230c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475484230c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477438d9b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477438d9b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 name="Shape 50"/>
        <p:cNvGrpSpPr/>
        <p:nvPr/>
      </p:nvGrpSpPr>
      <p:grpSpPr>
        <a:xfrm>
          <a:off x="0" y="0"/>
          <a:ext cx="0" cy="0"/>
          <a:chOff x="0" y="0"/>
          <a:chExt cx="0" cy="0"/>
        </a:xfrm>
      </p:grpSpPr>
      <p:sp>
        <p:nvSpPr>
          <p:cNvPr id="51" name="Google Shape;51;p13"/>
          <p:cNvSpPr txBox="1"/>
          <p:nvPr>
            <p:ph type="title"/>
          </p:nvPr>
        </p:nvSpPr>
        <p:spPr>
          <a:xfrm>
            <a:off x="142844" y="107139"/>
            <a:ext cx="8544000" cy="8037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52" name="Google Shape;52;p13"/>
          <p:cNvSpPr txBox="1"/>
          <p:nvPr>
            <p:ph idx="1" type="body"/>
          </p:nvPr>
        </p:nvSpPr>
        <p:spPr>
          <a:xfrm>
            <a:off x="457200" y="1151335"/>
            <a:ext cx="4040100" cy="4800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1200"/>
              </a:spcBef>
              <a:spcAft>
                <a:spcPts val="0"/>
              </a:spcAft>
              <a:buClr>
                <a:schemeClr val="dk1"/>
              </a:buClr>
              <a:buSzPts val="1600"/>
              <a:buNone/>
              <a:defRPr b="1" sz="1600"/>
            </a:lvl7pPr>
            <a:lvl8pPr indent="-228600" lvl="7" marL="3657600" algn="l">
              <a:spcBef>
                <a:spcPts val="1200"/>
              </a:spcBef>
              <a:spcAft>
                <a:spcPts val="0"/>
              </a:spcAft>
              <a:buClr>
                <a:schemeClr val="dk1"/>
              </a:buClr>
              <a:buSzPts val="1600"/>
              <a:buNone/>
              <a:defRPr b="1" sz="1600"/>
            </a:lvl8pPr>
            <a:lvl9pPr indent="-228600" lvl="8" marL="4114800" algn="l">
              <a:spcBef>
                <a:spcPts val="1200"/>
              </a:spcBef>
              <a:spcAft>
                <a:spcPts val="1200"/>
              </a:spcAft>
              <a:buClr>
                <a:schemeClr val="dk1"/>
              </a:buClr>
              <a:buSzPts val="1600"/>
              <a:buNone/>
              <a:defRPr b="1" sz="1600"/>
            </a:lvl9pPr>
          </a:lstStyle>
          <a:p/>
        </p:txBody>
      </p:sp>
      <p:sp>
        <p:nvSpPr>
          <p:cNvPr id="53" name="Google Shape;53;p13"/>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1200"/>
              </a:spcBef>
              <a:spcAft>
                <a:spcPts val="0"/>
              </a:spcAft>
              <a:buClr>
                <a:schemeClr val="dk1"/>
              </a:buClr>
              <a:buSzPts val="1600"/>
              <a:buChar char="●"/>
              <a:defRPr sz="1600"/>
            </a:lvl7pPr>
            <a:lvl8pPr indent="-330200" lvl="7" marL="3657600" algn="l">
              <a:spcBef>
                <a:spcPts val="1200"/>
              </a:spcBef>
              <a:spcAft>
                <a:spcPts val="0"/>
              </a:spcAft>
              <a:buClr>
                <a:schemeClr val="dk1"/>
              </a:buClr>
              <a:buSzPts val="1600"/>
              <a:buChar char="○"/>
              <a:defRPr sz="1600"/>
            </a:lvl8pPr>
            <a:lvl9pPr indent="-330200" lvl="8" marL="4114800" algn="l">
              <a:spcBef>
                <a:spcPts val="1200"/>
              </a:spcBef>
              <a:spcAft>
                <a:spcPts val="1200"/>
              </a:spcAft>
              <a:buClr>
                <a:schemeClr val="dk1"/>
              </a:buClr>
              <a:buSzPts val="1600"/>
              <a:buChar char="■"/>
              <a:defRPr sz="1600"/>
            </a:lvl9pPr>
          </a:lstStyle>
          <a:p/>
        </p:txBody>
      </p:sp>
      <p:sp>
        <p:nvSpPr>
          <p:cNvPr id="54" name="Google Shape;54;p13"/>
          <p:cNvSpPr txBox="1"/>
          <p:nvPr>
            <p:ph idx="3" type="body"/>
          </p:nvPr>
        </p:nvSpPr>
        <p:spPr>
          <a:xfrm>
            <a:off x="4645025" y="1151335"/>
            <a:ext cx="4041900" cy="4800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1200"/>
              </a:spcBef>
              <a:spcAft>
                <a:spcPts val="0"/>
              </a:spcAft>
              <a:buClr>
                <a:schemeClr val="dk1"/>
              </a:buClr>
              <a:buSzPts val="1600"/>
              <a:buNone/>
              <a:defRPr b="1" sz="1600"/>
            </a:lvl7pPr>
            <a:lvl8pPr indent="-228600" lvl="7" marL="3657600" algn="l">
              <a:spcBef>
                <a:spcPts val="1200"/>
              </a:spcBef>
              <a:spcAft>
                <a:spcPts val="0"/>
              </a:spcAft>
              <a:buClr>
                <a:schemeClr val="dk1"/>
              </a:buClr>
              <a:buSzPts val="1600"/>
              <a:buNone/>
              <a:defRPr b="1" sz="1600"/>
            </a:lvl8pPr>
            <a:lvl9pPr indent="-228600" lvl="8" marL="4114800" algn="l">
              <a:spcBef>
                <a:spcPts val="1200"/>
              </a:spcBef>
              <a:spcAft>
                <a:spcPts val="1200"/>
              </a:spcAft>
              <a:buClr>
                <a:schemeClr val="dk1"/>
              </a:buClr>
              <a:buSzPts val="1600"/>
              <a:buNone/>
              <a:defRPr b="1" sz="1600"/>
            </a:lvl9pPr>
          </a:lstStyle>
          <a:p/>
        </p:txBody>
      </p:sp>
      <p:sp>
        <p:nvSpPr>
          <p:cNvPr id="55" name="Google Shape;55;p13"/>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1200"/>
              </a:spcBef>
              <a:spcAft>
                <a:spcPts val="0"/>
              </a:spcAft>
              <a:buClr>
                <a:schemeClr val="dk1"/>
              </a:buClr>
              <a:buSzPts val="1600"/>
              <a:buChar char="●"/>
              <a:defRPr sz="1600"/>
            </a:lvl7pPr>
            <a:lvl8pPr indent="-330200" lvl="7" marL="3657600" algn="l">
              <a:spcBef>
                <a:spcPts val="1200"/>
              </a:spcBef>
              <a:spcAft>
                <a:spcPts val="0"/>
              </a:spcAft>
              <a:buClr>
                <a:schemeClr val="dk1"/>
              </a:buClr>
              <a:buSzPts val="1600"/>
              <a:buChar char="○"/>
              <a:defRPr sz="1600"/>
            </a:lvl8pPr>
            <a:lvl9pPr indent="-330200" lvl="8" marL="4114800" algn="l">
              <a:spcBef>
                <a:spcPts val="1200"/>
              </a:spcBef>
              <a:spcAft>
                <a:spcPts val="1200"/>
              </a:spcAft>
              <a:buClr>
                <a:schemeClr val="dk1"/>
              </a:buClr>
              <a:buSzPts val="1600"/>
              <a:buChar char="■"/>
              <a:defRPr sz="1600"/>
            </a:lvl9pPr>
          </a:lstStyle>
          <a:p/>
        </p:txBody>
      </p:sp>
      <p:sp>
        <p:nvSpPr>
          <p:cNvPr id="56" name="Google Shape;56;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lnSpcReduction="10000"/>
          </a:bodyPr>
          <a:lstStyle>
            <a:lvl1pPr indent="0" lvl="0" mar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drive.google.com/file/d/1SP9BweBtFlDcEU8-UDa1JS8lbwaMq8Em/view" TargetMode="External"/><Relationship Id="rId4" Type="http://schemas.openxmlformats.org/officeDocument/2006/relationships/image" Target="../media/image34.jpg"/><Relationship Id="rId5" Type="http://schemas.openxmlformats.org/officeDocument/2006/relationships/hyperlink" Target="http://drive.google.com/file/d/1-xLd8haZIK5bCT-uyyVXo1rvrF1hSSuD/view" TargetMode="External"/><Relationship Id="rId6" Type="http://schemas.openxmlformats.org/officeDocument/2006/relationships/image" Target="../media/image29.jpg"/><Relationship Id="rId7" Type="http://schemas.openxmlformats.org/officeDocument/2006/relationships/hyperlink" Target="http://drive.google.com/file/d/1meD4Yg3l1gNjmwjP-C9-dYPSfVeeTf2R/view" TargetMode="External"/><Relationship Id="rId8"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7.png"/><Relationship Id="rId6"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hyperlink" Target="https://subsplease.or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overleaf.com/read/bvmnxtphhfty#76ba4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1" Type="http://schemas.openxmlformats.org/officeDocument/2006/relationships/image" Target="../media/image35.jpg"/><Relationship Id="rId10" Type="http://schemas.openxmlformats.org/officeDocument/2006/relationships/image" Target="../media/image36.jp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21.png"/><Relationship Id="rId9"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27.png"/><Relationship Id="rId7" Type="http://schemas.openxmlformats.org/officeDocument/2006/relationships/image" Target="../media/image6.png"/><Relationship Id="rId8" Type="http://schemas.openxmlformats.org/officeDocument/2006/relationships/image" Target="../media/image14.png"/></Relationships>
</file>

<file path=ppt/slides/_rels/slide4.xml.rels><?xml version="1.0" encoding="UTF-8" standalone="yes"?><Relationships xmlns="http://schemas.openxmlformats.org/package/2006/relationships"><Relationship Id="rId10"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7.jpg"/><Relationship Id="rId9" Type="http://schemas.openxmlformats.org/officeDocument/2006/relationships/image" Target="../media/image22.png"/><Relationship Id="rId5" Type="http://schemas.openxmlformats.org/officeDocument/2006/relationships/image" Target="../media/image12.png"/><Relationship Id="rId6" Type="http://schemas.openxmlformats.org/officeDocument/2006/relationships/image" Target="../media/image4.png"/><Relationship Id="rId7" Type="http://schemas.openxmlformats.org/officeDocument/2006/relationships/image" Target="../media/image15.jpg"/><Relationship Id="rId8"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Calibri"/>
                <a:ea typeface="Calibri"/>
                <a:cs typeface="Calibri"/>
                <a:sym typeface="Calibri"/>
              </a:rPr>
              <a:t>Intro to CLAIR lab</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nvSpPr>
        <p:spPr>
          <a:xfrm>
            <a:off x="759740" y="5634825"/>
            <a:ext cx="7929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Calibri"/>
                <a:ea typeface="Calibri"/>
                <a:cs typeface="Calibri"/>
                <a:sym typeface="Calibri"/>
              </a:rPr>
              <a:t>Interventions considered: teleportation and localization information</a:t>
            </a:r>
            <a:endParaRPr b="1" sz="1600"/>
          </a:p>
        </p:txBody>
      </p:sp>
      <p:sp>
        <p:nvSpPr>
          <p:cNvPr id="163" name="Google Shape;16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4" name="Google Shape;164;p23"/>
          <p:cNvSpPr txBox="1"/>
          <p:nvPr/>
        </p:nvSpPr>
        <p:spPr>
          <a:xfrm>
            <a:off x="105650" y="96896"/>
            <a:ext cx="8831100" cy="53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500">
                <a:solidFill>
                  <a:schemeClr val="dk2"/>
                </a:solidFill>
                <a:highlight>
                  <a:srgbClr val="FFFFFF"/>
                </a:highlight>
                <a:latin typeface="Calibri"/>
                <a:ea typeface="Calibri"/>
                <a:cs typeface="Calibri"/>
                <a:sym typeface="Calibri"/>
              </a:rPr>
              <a:t>S3E: Semantic Symbolic State Estimation With</a:t>
            </a:r>
            <a:endParaRPr b="1" sz="2500">
              <a:solidFill>
                <a:schemeClr val="dk2"/>
              </a:solidFill>
              <a:highlight>
                <a:srgbClr val="FFFFFF"/>
              </a:highlight>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b="1" lang="en" sz="2500">
                <a:solidFill>
                  <a:schemeClr val="dk2"/>
                </a:solidFill>
                <a:highlight>
                  <a:srgbClr val="FFFFFF"/>
                </a:highlight>
                <a:latin typeface="Calibri"/>
                <a:ea typeface="Calibri"/>
                <a:cs typeface="Calibri"/>
                <a:sym typeface="Calibri"/>
              </a:rPr>
              <a:t>Vision-Language Foundation Models</a:t>
            </a:r>
            <a:endParaRPr b="1" sz="2500">
              <a:solidFill>
                <a:schemeClr val="dk2"/>
              </a:solidFill>
              <a:highlight>
                <a:srgbClr val="FFFFFF"/>
              </a:highlight>
              <a:latin typeface="Calibri"/>
              <a:ea typeface="Calibri"/>
              <a:cs typeface="Calibri"/>
              <a:sym typeface="Calibri"/>
            </a:endParaRPr>
          </a:p>
          <a:p>
            <a:pPr indent="0" lvl="0" marL="0" rtl="0" algn="ctr">
              <a:spcBef>
                <a:spcPts val="0"/>
              </a:spcBef>
              <a:spcAft>
                <a:spcPts val="0"/>
              </a:spcAft>
              <a:buNone/>
            </a:pPr>
            <a:r>
              <a:t/>
            </a:r>
            <a:endParaRPr b="1" sz="2500">
              <a:solidFill>
                <a:schemeClr val="dk2"/>
              </a:solidFill>
              <a:highlight>
                <a:srgbClr val="FFFFFF"/>
              </a:highlight>
              <a:latin typeface="Calibri"/>
              <a:ea typeface="Calibri"/>
              <a:cs typeface="Calibri"/>
              <a:sym typeface="Calibri"/>
            </a:endParaRPr>
          </a:p>
          <a:p>
            <a:pPr indent="0" lvl="0" marL="0" rtl="0" algn="ctr">
              <a:spcBef>
                <a:spcPts val="0"/>
              </a:spcBef>
              <a:spcAft>
                <a:spcPts val="0"/>
              </a:spcAft>
              <a:buNone/>
            </a:pPr>
            <a:r>
              <a:t/>
            </a:r>
            <a:endParaRPr sz="1300"/>
          </a:p>
          <a:p>
            <a:pPr indent="0" lvl="0" marL="0" rtl="0" algn="ctr">
              <a:spcBef>
                <a:spcPts val="0"/>
              </a:spcBef>
              <a:spcAft>
                <a:spcPts val="0"/>
              </a:spcAft>
              <a:buClr>
                <a:schemeClr val="dk1"/>
              </a:buClr>
              <a:buSzPts val="1100"/>
              <a:buFont typeface="Arial"/>
              <a:buNone/>
            </a:pPr>
            <a:r>
              <a:t/>
            </a:r>
            <a:endParaRPr b="1" sz="2000">
              <a:solidFill>
                <a:schemeClr val="dk2"/>
              </a:solidFill>
            </a:endParaRPr>
          </a:p>
          <a:p>
            <a:pPr indent="0" lvl="0" marL="0" rtl="0" algn="ctr">
              <a:spcBef>
                <a:spcPts val="0"/>
              </a:spcBef>
              <a:spcAft>
                <a:spcPts val="0"/>
              </a:spcAft>
              <a:buNone/>
            </a:pPr>
            <a:r>
              <a:t/>
            </a:r>
            <a:endParaRPr b="1" sz="2800">
              <a:solidFill>
                <a:schemeClr val="dk2"/>
              </a:solidFill>
              <a:latin typeface="Calibri"/>
              <a:ea typeface="Calibri"/>
              <a:cs typeface="Calibri"/>
              <a:sym typeface="Calibri"/>
            </a:endParaRPr>
          </a:p>
        </p:txBody>
      </p:sp>
      <p:pic>
        <p:nvPicPr>
          <p:cNvPr id="165" name="Google Shape;165;p23"/>
          <p:cNvPicPr preferRelativeResize="0"/>
          <p:nvPr/>
        </p:nvPicPr>
        <p:blipFill rotWithShape="1">
          <a:blip r:embed="rId3">
            <a:alphaModFix/>
          </a:blip>
          <a:srcRect b="5886" l="17914" r="19203" t="19319"/>
          <a:stretch/>
        </p:blipFill>
        <p:spPr>
          <a:xfrm>
            <a:off x="2296625" y="1186200"/>
            <a:ext cx="4550750" cy="33831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3400">
                <a:solidFill>
                  <a:schemeClr val="dk2"/>
                </a:solidFill>
                <a:latin typeface="Calibri"/>
                <a:ea typeface="Calibri"/>
                <a:cs typeface="Calibri"/>
                <a:sym typeface="Calibri"/>
              </a:rPr>
              <a:t>Multi-agent AI</a:t>
            </a:r>
            <a:endParaRPr b="1" sz="3400">
              <a:solidFill>
                <a:schemeClr val="dk2"/>
              </a:solidFill>
              <a:latin typeface="Calibri"/>
              <a:ea typeface="Calibri"/>
              <a:cs typeface="Calibri"/>
              <a:sym typeface="Calibri"/>
            </a:endParaRPr>
          </a:p>
        </p:txBody>
      </p:sp>
      <p:sp>
        <p:nvSpPr>
          <p:cNvPr id="171" name="Google Shape;17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2" name="Google Shape;172;p24"/>
          <p:cNvSpPr txBox="1"/>
          <p:nvPr/>
        </p:nvSpPr>
        <p:spPr>
          <a:xfrm>
            <a:off x="1637100" y="572700"/>
            <a:ext cx="12189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222222"/>
                </a:solidFill>
                <a:highlight>
                  <a:srgbClr val="FFFFFF"/>
                </a:highlight>
              </a:rPr>
              <a:t>representing </a:t>
            </a:r>
            <a:endParaRPr b="1"/>
          </a:p>
        </p:txBody>
      </p:sp>
      <p:sp>
        <p:nvSpPr>
          <p:cNvPr id="173" name="Google Shape;173;p24"/>
          <p:cNvSpPr txBox="1"/>
          <p:nvPr>
            <p:ph type="title"/>
          </p:nvPr>
        </p:nvSpPr>
        <p:spPr>
          <a:xfrm>
            <a:off x="311700" y="0"/>
            <a:ext cx="8520600" cy="634200"/>
          </a:xfrm>
          <a:prstGeom prst="rect">
            <a:avLst/>
          </a:prstGeom>
          <a:solidFill>
            <a:schemeClr val="lt1"/>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3400">
                <a:solidFill>
                  <a:schemeClr val="dk2"/>
                </a:solidFill>
                <a:latin typeface="Calibri"/>
                <a:ea typeface="Calibri"/>
                <a:cs typeface="Calibri"/>
                <a:sym typeface="Calibri"/>
              </a:rPr>
              <a:t>Multi-agent Robotic Systems as Multi-agent AI</a:t>
            </a:r>
            <a:endParaRPr b="1" sz="3400">
              <a:solidFill>
                <a:schemeClr val="dk2"/>
              </a:solidFill>
              <a:latin typeface="Calibri"/>
              <a:ea typeface="Calibri"/>
              <a:cs typeface="Calibri"/>
              <a:sym typeface="Calibri"/>
            </a:endParaRPr>
          </a:p>
        </p:txBody>
      </p:sp>
      <p:sp>
        <p:nvSpPr>
          <p:cNvPr id="174" name="Google Shape;174;p24"/>
          <p:cNvSpPr/>
          <p:nvPr/>
        </p:nvSpPr>
        <p:spPr>
          <a:xfrm>
            <a:off x="1145375" y="649200"/>
            <a:ext cx="3662100" cy="3845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5" name="Google Shape;175;p24" title="Value of Assistance for Grasping(4).mp4">
            <a:hlinkClick r:id="rId3"/>
          </p:cNvPr>
          <p:cNvPicPr preferRelativeResize="0"/>
          <p:nvPr/>
        </p:nvPicPr>
        <p:blipFill>
          <a:blip r:embed="rId4">
            <a:alphaModFix/>
          </a:blip>
          <a:stretch>
            <a:fillRect/>
          </a:stretch>
        </p:blipFill>
        <p:spPr>
          <a:xfrm>
            <a:off x="520950" y="599826"/>
            <a:ext cx="3613824" cy="2032776"/>
          </a:xfrm>
          <a:prstGeom prst="rect">
            <a:avLst/>
          </a:prstGeom>
          <a:noFill/>
          <a:ln>
            <a:noFill/>
          </a:ln>
        </p:spPr>
      </p:pic>
      <p:pic>
        <p:nvPicPr>
          <p:cNvPr id="176" name="Google Shape;176;p24" title="voa-pomdp.mp4">
            <a:hlinkClick r:id="rId5"/>
          </p:cNvPr>
          <p:cNvPicPr preferRelativeResize="0"/>
          <p:nvPr/>
        </p:nvPicPr>
        <p:blipFill>
          <a:blip r:embed="rId6">
            <a:alphaModFix/>
          </a:blip>
          <a:stretch>
            <a:fillRect/>
          </a:stretch>
        </p:blipFill>
        <p:spPr>
          <a:xfrm>
            <a:off x="2775200" y="2912575"/>
            <a:ext cx="3757899" cy="2117125"/>
          </a:xfrm>
          <a:prstGeom prst="rect">
            <a:avLst/>
          </a:prstGeom>
          <a:noFill/>
          <a:ln>
            <a:noFill/>
          </a:ln>
        </p:spPr>
      </p:pic>
      <p:pic>
        <p:nvPicPr>
          <p:cNvPr id="177" name="Google Shape;177;p24" title="s3e_rss_demo.mp4">
            <a:hlinkClick r:id="rId7"/>
          </p:cNvPr>
          <p:cNvPicPr preferRelativeResize="0"/>
          <p:nvPr/>
        </p:nvPicPr>
        <p:blipFill>
          <a:blip r:embed="rId8">
            <a:alphaModFix/>
          </a:blip>
          <a:stretch>
            <a:fillRect/>
          </a:stretch>
        </p:blipFill>
        <p:spPr>
          <a:xfrm>
            <a:off x="4771563" y="599825"/>
            <a:ext cx="3613843" cy="20327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Calibri"/>
                <a:ea typeface="Calibri"/>
                <a:cs typeface="Calibri"/>
                <a:sym typeface="Calibri"/>
              </a:rPr>
              <a:t>Energy Systems@CLAIR</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142844" y="107139"/>
            <a:ext cx="8544000" cy="803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 sz="2420">
                <a:latin typeface="Calibri"/>
                <a:ea typeface="Calibri"/>
                <a:cs typeface="Calibri"/>
                <a:sym typeface="Calibri"/>
              </a:rPr>
              <a:t>Traditional vs. Modern Energy Systems</a:t>
            </a:r>
            <a:br>
              <a:rPr lang="en" sz="2420">
                <a:latin typeface="Calibri"/>
                <a:ea typeface="Calibri"/>
                <a:cs typeface="Calibri"/>
                <a:sym typeface="Calibri"/>
              </a:rPr>
            </a:br>
            <a:r>
              <a:rPr b="1" lang="en" sz="2420">
                <a:solidFill>
                  <a:srgbClr val="3D85C6"/>
                </a:solidFill>
                <a:latin typeface="Calibri"/>
                <a:ea typeface="Calibri"/>
                <a:cs typeface="Calibri"/>
                <a:sym typeface="Calibri"/>
              </a:rPr>
              <a:t>Generation</a:t>
            </a:r>
            <a:endParaRPr b="1" sz="2420">
              <a:solidFill>
                <a:srgbClr val="3D85C6"/>
              </a:solidFill>
              <a:latin typeface="Calibri"/>
              <a:ea typeface="Calibri"/>
              <a:cs typeface="Calibri"/>
              <a:sym typeface="Calibri"/>
            </a:endParaRPr>
          </a:p>
        </p:txBody>
      </p:sp>
      <p:sp>
        <p:nvSpPr>
          <p:cNvPr id="188" name="Google Shape;188;p26"/>
          <p:cNvSpPr txBox="1"/>
          <p:nvPr>
            <p:ph idx="1" type="body"/>
          </p:nvPr>
        </p:nvSpPr>
        <p:spPr>
          <a:xfrm>
            <a:off x="457200" y="1151335"/>
            <a:ext cx="4040100" cy="4800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accent1"/>
              </a:buClr>
              <a:buSzPts val="2400"/>
              <a:buNone/>
            </a:pPr>
            <a:r>
              <a:rPr lang="en">
                <a:solidFill>
                  <a:srgbClr val="9FC5E8"/>
                </a:solidFill>
                <a:latin typeface="Calibri"/>
                <a:ea typeface="Calibri"/>
                <a:cs typeface="Calibri"/>
                <a:sym typeface="Calibri"/>
              </a:rPr>
              <a:t>Yesterday</a:t>
            </a:r>
            <a:endParaRPr>
              <a:solidFill>
                <a:srgbClr val="9FC5E8"/>
              </a:solidFill>
              <a:latin typeface="Calibri"/>
              <a:ea typeface="Calibri"/>
              <a:cs typeface="Calibri"/>
              <a:sym typeface="Calibri"/>
            </a:endParaRPr>
          </a:p>
        </p:txBody>
      </p:sp>
      <p:sp>
        <p:nvSpPr>
          <p:cNvPr id="189" name="Google Shape;189;p26"/>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rmAutofit/>
          </a:bodyPr>
          <a:lstStyle/>
          <a:p>
            <a:pPr indent="0" lvl="0" marL="342900" rtl="0" algn="l">
              <a:spcBef>
                <a:spcPts val="0"/>
              </a:spcBef>
              <a:spcAft>
                <a:spcPts val="0"/>
              </a:spcAft>
              <a:buNone/>
            </a:pPr>
            <a:r>
              <a:rPr b="1" lang="en">
                <a:latin typeface="Calibri"/>
                <a:ea typeface="Calibri"/>
                <a:cs typeface="Calibri"/>
                <a:sym typeface="Calibri"/>
              </a:rPr>
              <a:t>Centralized generation:</a:t>
            </a:r>
            <a:r>
              <a:rPr lang="en">
                <a:latin typeface="Calibri"/>
                <a:ea typeface="Calibri"/>
                <a:cs typeface="Calibri"/>
                <a:sym typeface="Calibri"/>
              </a:rPr>
              <a:t> </a:t>
            </a:r>
            <a:br>
              <a:rPr lang="en">
                <a:latin typeface="Calibri"/>
                <a:ea typeface="Calibri"/>
                <a:cs typeface="Calibri"/>
                <a:sym typeface="Calibri"/>
              </a:rPr>
            </a:br>
            <a:r>
              <a:rPr lang="en" sz="1800">
                <a:latin typeface="Calibri"/>
                <a:ea typeface="Calibri"/>
                <a:cs typeface="Calibri"/>
                <a:sym typeface="Calibri"/>
              </a:rPr>
              <a:t>Electricity flows from the power plant to the consumer.</a:t>
            </a:r>
            <a:endParaRPr sz="1800">
              <a:latin typeface="Calibri"/>
              <a:ea typeface="Calibri"/>
              <a:cs typeface="Calibri"/>
              <a:sym typeface="Calibri"/>
            </a:endParaRPr>
          </a:p>
          <a:p>
            <a:pPr indent="-190500" lvl="0" marL="342900" rtl="0" algn="l">
              <a:spcBef>
                <a:spcPts val="480"/>
              </a:spcBef>
              <a:spcAft>
                <a:spcPts val="0"/>
              </a:spcAft>
              <a:buClr>
                <a:schemeClr val="dk1"/>
              </a:buClr>
              <a:buSzPts val="2400"/>
              <a:buNone/>
            </a:pPr>
            <a:r>
              <a:t/>
            </a:r>
            <a:endParaRPr/>
          </a:p>
        </p:txBody>
      </p:sp>
      <p:sp>
        <p:nvSpPr>
          <p:cNvPr id="190" name="Google Shape;190;p26"/>
          <p:cNvSpPr txBox="1"/>
          <p:nvPr>
            <p:ph idx="3" type="body"/>
          </p:nvPr>
        </p:nvSpPr>
        <p:spPr>
          <a:xfrm>
            <a:off x="4645025" y="1151335"/>
            <a:ext cx="4041900" cy="4800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accent1"/>
              </a:buClr>
              <a:buSzPts val="2400"/>
              <a:buNone/>
            </a:pPr>
            <a:r>
              <a:rPr lang="en">
                <a:solidFill>
                  <a:srgbClr val="9FC5E8"/>
                </a:solidFill>
                <a:latin typeface="Calibri"/>
                <a:ea typeface="Calibri"/>
                <a:cs typeface="Calibri"/>
                <a:sym typeface="Calibri"/>
              </a:rPr>
              <a:t>Tomorrow</a:t>
            </a:r>
            <a:endParaRPr>
              <a:solidFill>
                <a:srgbClr val="9FC5E8"/>
              </a:solidFill>
              <a:latin typeface="Calibri"/>
              <a:ea typeface="Calibri"/>
              <a:cs typeface="Calibri"/>
              <a:sym typeface="Calibri"/>
            </a:endParaRPr>
          </a:p>
        </p:txBody>
      </p:sp>
      <p:sp>
        <p:nvSpPr>
          <p:cNvPr id="191" name="Google Shape;191;p26"/>
          <p:cNvSpPr txBox="1"/>
          <p:nvPr>
            <p:ph idx="4" type="body"/>
          </p:nvPr>
        </p:nvSpPr>
        <p:spPr>
          <a:xfrm>
            <a:off x="4497388" y="1631156"/>
            <a:ext cx="4557000" cy="2963400"/>
          </a:xfrm>
          <a:prstGeom prst="rect">
            <a:avLst/>
          </a:prstGeom>
          <a:noFill/>
          <a:ln>
            <a:noFill/>
          </a:ln>
        </p:spPr>
        <p:txBody>
          <a:bodyPr anchorCtr="0" anchor="t" bIns="45700" lIns="91425" spcFirstLastPara="1" rIns="91425" wrap="square" tIns="45700">
            <a:normAutofit lnSpcReduction="10000"/>
          </a:bodyPr>
          <a:lstStyle/>
          <a:p>
            <a:pPr indent="0" lvl="0" marL="342900" rtl="0" algn="l">
              <a:spcBef>
                <a:spcPts val="0"/>
              </a:spcBef>
              <a:spcAft>
                <a:spcPts val="0"/>
              </a:spcAft>
              <a:buNone/>
            </a:pPr>
            <a:r>
              <a:rPr b="1" lang="en">
                <a:latin typeface="Calibri"/>
                <a:ea typeface="Calibri"/>
                <a:cs typeface="Calibri"/>
                <a:sym typeface="Calibri"/>
              </a:rPr>
              <a:t>Decentralized generation:</a:t>
            </a:r>
            <a:endParaRPr>
              <a:latin typeface="Calibri"/>
              <a:ea typeface="Calibri"/>
              <a:cs typeface="Calibri"/>
              <a:sym typeface="Calibri"/>
            </a:endParaRPr>
          </a:p>
          <a:p>
            <a:pPr indent="0" lvl="1" marL="457200" rtl="0" algn="l">
              <a:spcBef>
                <a:spcPts val="400"/>
              </a:spcBef>
              <a:spcAft>
                <a:spcPts val="0"/>
              </a:spcAft>
              <a:buClr>
                <a:schemeClr val="dk1"/>
              </a:buClr>
              <a:buSzPts val="2000"/>
              <a:buNone/>
            </a:pPr>
            <a:r>
              <a:rPr lang="en" sz="1800">
                <a:latin typeface="Calibri"/>
                <a:ea typeface="Calibri"/>
                <a:cs typeface="Calibri"/>
                <a:sym typeface="Calibri"/>
              </a:rPr>
              <a:t>A mix of large and small-scale sources</a:t>
            </a:r>
            <a:endParaRPr sz="1800">
              <a:latin typeface="Calibri"/>
              <a:ea typeface="Calibri"/>
              <a:cs typeface="Calibri"/>
              <a:sym typeface="Calibri"/>
            </a:endParaRPr>
          </a:p>
          <a:p>
            <a:pPr indent="0" lvl="1" marL="457200" rtl="0" algn="l">
              <a:spcBef>
                <a:spcPts val="400"/>
              </a:spcBef>
              <a:spcAft>
                <a:spcPts val="0"/>
              </a:spcAft>
              <a:buClr>
                <a:schemeClr val="dk1"/>
              </a:buClr>
              <a:buSzPts val="2000"/>
              <a:buNone/>
            </a:pPr>
            <a:r>
              <a:rPr lang="en" sz="1800">
                <a:latin typeface="Calibri"/>
                <a:ea typeface="Calibri"/>
                <a:cs typeface="Calibri"/>
                <a:sym typeface="Calibri"/>
              </a:rPr>
              <a:t>Renewable energy:  solar, wind, hydro</a:t>
            </a:r>
            <a:br>
              <a:rPr lang="en" sz="1800">
                <a:latin typeface="Calibri"/>
                <a:ea typeface="Calibri"/>
                <a:cs typeface="Calibri"/>
                <a:sym typeface="Calibri"/>
              </a:rPr>
            </a:br>
            <a:endParaRPr sz="1800">
              <a:latin typeface="Calibri"/>
              <a:ea typeface="Calibri"/>
              <a:cs typeface="Calibri"/>
              <a:sym typeface="Calibri"/>
            </a:endParaRPr>
          </a:p>
          <a:p>
            <a:pPr indent="0" lvl="1" marL="457200" rtl="0" algn="l">
              <a:spcBef>
                <a:spcPts val="400"/>
              </a:spcBef>
              <a:spcAft>
                <a:spcPts val="0"/>
              </a:spcAft>
              <a:buClr>
                <a:schemeClr val="dk1"/>
              </a:buClr>
              <a:buSzPts val="2000"/>
              <a:buNone/>
            </a:pPr>
            <a:r>
              <a:rPr lang="en" sz="1800">
                <a:latin typeface="Calibri"/>
                <a:ea typeface="Calibri"/>
                <a:cs typeface="Calibri"/>
                <a:sym typeface="Calibri"/>
              </a:rPr>
              <a:t>Electricity can flow in both directions, allowing for distributed generation and consumption.</a:t>
            </a:r>
            <a:endParaRPr sz="1800">
              <a:latin typeface="Calibri"/>
              <a:ea typeface="Calibri"/>
              <a:cs typeface="Calibri"/>
              <a:sym typeface="Calibri"/>
            </a:endParaRPr>
          </a:p>
          <a:p>
            <a:pPr indent="-190500" lvl="0" marL="342900" rtl="0" algn="l">
              <a:spcBef>
                <a:spcPts val="480"/>
              </a:spcBef>
              <a:spcAft>
                <a:spcPts val="0"/>
              </a:spcAft>
              <a:buClr>
                <a:schemeClr val="dk1"/>
              </a:buClr>
              <a:buSzPts val="2400"/>
              <a:buNone/>
            </a:pPr>
            <a:r>
              <a:t/>
            </a:r>
            <a:endParaRPr>
              <a:latin typeface="Calibri"/>
              <a:ea typeface="Calibri"/>
              <a:cs typeface="Calibri"/>
              <a:sym typeface="Calibri"/>
            </a:endParaRPr>
          </a:p>
        </p:txBody>
      </p:sp>
      <p:sp>
        <p:nvSpPr>
          <p:cNvPr id="192" name="Google Shape;192;p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lnSpcReduction="10000"/>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142844" y="107139"/>
            <a:ext cx="8544000" cy="803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 sz="2420">
                <a:latin typeface="Calibri"/>
                <a:ea typeface="Calibri"/>
                <a:cs typeface="Calibri"/>
                <a:sym typeface="Calibri"/>
              </a:rPr>
              <a:t>Traditional vs. Modern Energy Systems</a:t>
            </a:r>
            <a:br>
              <a:rPr lang="en" sz="2420">
                <a:latin typeface="Calibri"/>
                <a:ea typeface="Calibri"/>
                <a:cs typeface="Calibri"/>
                <a:sym typeface="Calibri"/>
              </a:rPr>
            </a:br>
            <a:r>
              <a:rPr b="1" lang="en" sz="2420">
                <a:solidFill>
                  <a:srgbClr val="3D85C6"/>
                </a:solidFill>
                <a:latin typeface="Calibri"/>
                <a:ea typeface="Calibri"/>
                <a:cs typeface="Calibri"/>
                <a:sym typeface="Calibri"/>
              </a:rPr>
              <a:t>Technologies</a:t>
            </a:r>
            <a:endParaRPr b="1" sz="2420">
              <a:solidFill>
                <a:srgbClr val="3D85C6"/>
              </a:solidFill>
              <a:latin typeface="Calibri"/>
              <a:ea typeface="Calibri"/>
              <a:cs typeface="Calibri"/>
              <a:sym typeface="Calibri"/>
            </a:endParaRPr>
          </a:p>
        </p:txBody>
      </p:sp>
      <p:sp>
        <p:nvSpPr>
          <p:cNvPr id="198" name="Google Shape;198;p2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rmAutofit fontScale="62500" lnSpcReduction="20000"/>
          </a:bodyPr>
          <a:lstStyle/>
          <a:p>
            <a:pPr indent="0" lvl="0" marL="342900" rtl="0" algn="l">
              <a:spcBef>
                <a:spcPts val="0"/>
              </a:spcBef>
              <a:spcAft>
                <a:spcPts val="0"/>
              </a:spcAft>
              <a:buNone/>
            </a:pPr>
            <a:r>
              <a:rPr b="1" lang="en" sz="3900">
                <a:latin typeface="Calibri"/>
                <a:ea typeface="Calibri"/>
                <a:cs typeface="Calibri"/>
                <a:sym typeface="Calibri"/>
              </a:rPr>
              <a:t>Reliance on fossil fuels</a:t>
            </a:r>
            <a:endParaRPr sz="3900">
              <a:latin typeface="Calibri"/>
              <a:ea typeface="Calibri"/>
              <a:cs typeface="Calibri"/>
              <a:sym typeface="Calibri"/>
            </a:endParaRPr>
          </a:p>
          <a:p>
            <a:pPr indent="0" lvl="0" marL="342900" rtl="0" algn="l">
              <a:spcBef>
                <a:spcPts val="480"/>
              </a:spcBef>
              <a:spcAft>
                <a:spcPts val="0"/>
              </a:spcAft>
              <a:buNone/>
            </a:pPr>
            <a:r>
              <a:rPr b="1" lang="en" sz="3900">
                <a:latin typeface="Calibri"/>
                <a:ea typeface="Calibri"/>
                <a:cs typeface="Calibri"/>
                <a:sym typeface="Calibri"/>
              </a:rPr>
              <a:t>Limited automation</a:t>
            </a:r>
            <a:br>
              <a:rPr lang="en" sz="3922">
                <a:latin typeface="Calibri"/>
                <a:ea typeface="Calibri"/>
                <a:cs typeface="Calibri"/>
                <a:sym typeface="Calibri"/>
              </a:rPr>
            </a:br>
            <a:r>
              <a:rPr lang="en" sz="2891">
                <a:latin typeface="Calibri"/>
                <a:ea typeface="Calibri"/>
                <a:cs typeface="Calibri"/>
                <a:sym typeface="Calibri"/>
              </a:rPr>
              <a:t>Manual monitoring and control of grid operations and older transmission infrastructure.</a:t>
            </a:r>
            <a:br>
              <a:rPr lang="en" sz="2891">
                <a:latin typeface="Calibri"/>
                <a:ea typeface="Calibri"/>
                <a:cs typeface="Calibri"/>
                <a:sym typeface="Calibri"/>
              </a:rPr>
            </a:br>
            <a:br>
              <a:rPr lang="en" sz="2891">
                <a:latin typeface="Calibri"/>
                <a:ea typeface="Calibri"/>
                <a:cs typeface="Calibri"/>
                <a:sym typeface="Calibri"/>
              </a:rPr>
            </a:br>
            <a:r>
              <a:rPr lang="en" sz="2891">
                <a:latin typeface="Calibri"/>
                <a:ea typeface="Calibri"/>
                <a:cs typeface="Calibri"/>
                <a:sym typeface="Calibri"/>
              </a:rPr>
              <a:t>Limited ability to dynamically adapt to changes in supply and demand dynamically.</a:t>
            </a:r>
            <a:endParaRPr sz="2891">
              <a:latin typeface="Calibri"/>
              <a:ea typeface="Calibri"/>
              <a:cs typeface="Calibri"/>
              <a:sym typeface="Calibri"/>
            </a:endParaRPr>
          </a:p>
          <a:p>
            <a:pPr indent="-190500" lvl="0" marL="342900" rtl="0" algn="l">
              <a:spcBef>
                <a:spcPts val="480"/>
              </a:spcBef>
              <a:spcAft>
                <a:spcPts val="0"/>
              </a:spcAft>
              <a:buClr>
                <a:schemeClr val="dk1"/>
              </a:buClr>
              <a:buSzPct val="104347"/>
              <a:buNone/>
            </a:pPr>
            <a:r>
              <a:t/>
            </a:r>
            <a:endParaRPr sz="2300">
              <a:latin typeface="Calibri"/>
              <a:ea typeface="Calibri"/>
              <a:cs typeface="Calibri"/>
              <a:sym typeface="Calibri"/>
            </a:endParaRPr>
          </a:p>
        </p:txBody>
      </p:sp>
      <p:sp>
        <p:nvSpPr>
          <p:cNvPr id="199" name="Google Shape;199;p27"/>
          <p:cNvSpPr txBox="1"/>
          <p:nvPr>
            <p:ph idx="4" type="body"/>
          </p:nvPr>
        </p:nvSpPr>
        <p:spPr>
          <a:xfrm>
            <a:off x="4645025" y="1599642"/>
            <a:ext cx="4319400" cy="2963400"/>
          </a:xfrm>
          <a:prstGeom prst="rect">
            <a:avLst/>
          </a:prstGeom>
          <a:noFill/>
          <a:ln>
            <a:noFill/>
          </a:ln>
        </p:spPr>
        <p:txBody>
          <a:bodyPr anchorCtr="0" anchor="t" bIns="45700" lIns="91425" spcFirstLastPara="1" rIns="91425" wrap="square" tIns="45700">
            <a:normAutofit/>
          </a:bodyPr>
          <a:lstStyle/>
          <a:p>
            <a:pPr indent="0" lvl="0" marL="342900" rtl="0" algn="l">
              <a:spcBef>
                <a:spcPts val="0"/>
              </a:spcBef>
              <a:spcAft>
                <a:spcPts val="0"/>
              </a:spcAft>
              <a:buNone/>
            </a:pPr>
            <a:r>
              <a:rPr b="1" lang="en">
                <a:latin typeface="Calibri"/>
                <a:ea typeface="Calibri"/>
                <a:cs typeface="Calibri"/>
                <a:sym typeface="Calibri"/>
              </a:rPr>
              <a:t>Renewable energy resources</a:t>
            </a:r>
            <a:br>
              <a:rPr b="1" lang="en">
                <a:latin typeface="Calibri"/>
                <a:ea typeface="Calibri"/>
                <a:cs typeface="Calibri"/>
                <a:sym typeface="Calibri"/>
              </a:rPr>
            </a:br>
            <a:r>
              <a:rPr lang="en" sz="1800">
                <a:latin typeface="Calibri"/>
                <a:ea typeface="Calibri"/>
                <a:cs typeface="Calibri"/>
                <a:sym typeface="Calibri"/>
              </a:rPr>
              <a:t>solar, wind, hydro</a:t>
            </a:r>
            <a:endParaRPr sz="2200">
              <a:latin typeface="Calibri"/>
              <a:ea typeface="Calibri"/>
              <a:cs typeface="Calibri"/>
              <a:sym typeface="Calibri"/>
            </a:endParaRPr>
          </a:p>
          <a:p>
            <a:pPr indent="0" lvl="0" marL="342900" rtl="0" algn="l">
              <a:spcBef>
                <a:spcPts val="480"/>
              </a:spcBef>
              <a:spcAft>
                <a:spcPts val="0"/>
              </a:spcAft>
              <a:buNone/>
            </a:pPr>
            <a:r>
              <a:rPr b="1" lang="en">
                <a:latin typeface="Calibri"/>
                <a:ea typeface="Calibri"/>
                <a:cs typeface="Calibri"/>
                <a:sym typeface="Calibri"/>
              </a:rPr>
              <a:t>Smart-grids</a:t>
            </a:r>
            <a:br>
              <a:rPr b="1" lang="en">
                <a:latin typeface="Calibri"/>
                <a:ea typeface="Calibri"/>
                <a:cs typeface="Calibri"/>
                <a:sym typeface="Calibri"/>
              </a:rPr>
            </a:br>
            <a:r>
              <a:rPr lang="en" sz="1800">
                <a:latin typeface="Calibri"/>
                <a:ea typeface="Calibri"/>
                <a:cs typeface="Calibri"/>
                <a:sym typeface="Calibri"/>
              </a:rPr>
              <a:t>Smart meters, and advanced sensors for real-time monitoring and control.</a:t>
            </a:r>
            <a:endParaRPr sz="1800">
              <a:latin typeface="Calibri"/>
              <a:ea typeface="Calibri"/>
              <a:cs typeface="Calibri"/>
              <a:sym typeface="Calibri"/>
            </a:endParaRPr>
          </a:p>
          <a:p>
            <a:pPr indent="-190500" lvl="0" marL="342900" rtl="0" algn="l">
              <a:spcBef>
                <a:spcPts val="480"/>
              </a:spcBef>
              <a:spcAft>
                <a:spcPts val="0"/>
              </a:spcAft>
              <a:buClr>
                <a:schemeClr val="dk1"/>
              </a:buClr>
              <a:buSzPts val="2400"/>
              <a:buNone/>
            </a:pPr>
            <a:r>
              <a:t/>
            </a:r>
            <a:endParaRPr>
              <a:latin typeface="Calibri"/>
              <a:ea typeface="Calibri"/>
              <a:cs typeface="Calibri"/>
              <a:sym typeface="Calibri"/>
            </a:endParaRPr>
          </a:p>
        </p:txBody>
      </p:sp>
      <p:sp>
        <p:nvSpPr>
          <p:cNvPr id="200" name="Google Shape;200;p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lnSpcReduction="10000"/>
          </a:bodyPr>
          <a:lstStyle/>
          <a:p>
            <a:pPr indent="0" lvl="0" marL="0" rtl="0" algn="r">
              <a:spcBef>
                <a:spcPts val="0"/>
              </a:spcBef>
              <a:spcAft>
                <a:spcPts val="0"/>
              </a:spcAft>
              <a:buNone/>
            </a:pPr>
            <a:fld id="{00000000-1234-1234-1234-123412341234}" type="slidenum">
              <a:rPr lang="en"/>
              <a:t>‹#›</a:t>
            </a:fld>
            <a:endParaRPr/>
          </a:p>
        </p:txBody>
      </p:sp>
      <p:sp>
        <p:nvSpPr>
          <p:cNvPr id="201" name="Google Shape;201;p27"/>
          <p:cNvSpPr txBox="1"/>
          <p:nvPr>
            <p:ph idx="1" type="body"/>
          </p:nvPr>
        </p:nvSpPr>
        <p:spPr>
          <a:xfrm>
            <a:off x="457200" y="1151335"/>
            <a:ext cx="4040100" cy="4800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accent1"/>
              </a:buClr>
              <a:buSzPts val="2400"/>
              <a:buNone/>
            </a:pPr>
            <a:r>
              <a:rPr lang="en">
                <a:solidFill>
                  <a:srgbClr val="9FC5E8"/>
                </a:solidFill>
                <a:latin typeface="Calibri"/>
                <a:ea typeface="Calibri"/>
                <a:cs typeface="Calibri"/>
                <a:sym typeface="Calibri"/>
              </a:rPr>
              <a:t>Yesterday</a:t>
            </a:r>
            <a:endParaRPr>
              <a:solidFill>
                <a:srgbClr val="9FC5E8"/>
              </a:solidFill>
              <a:latin typeface="Calibri"/>
              <a:ea typeface="Calibri"/>
              <a:cs typeface="Calibri"/>
              <a:sym typeface="Calibri"/>
            </a:endParaRPr>
          </a:p>
        </p:txBody>
      </p:sp>
      <p:sp>
        <p:nvSpPr>
          <p:cNvPr id="202" name="Google Shape;202;p27"/>
          <p:cNvSpPr txBox="1"/>
          <p:nvPr>
            <p:ph idx="3" type="body"/>
          </p:nvPr>
        </p:nvSpPr>
        <p:spPr>
          <a:xfrm>
            <a:off x="4645025" y="1151335"/>
            <a:ext cx="4041900" cy="4800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accent1"/>
              </a:buClr>
              <a:buSzPts val="2400"/>
              <a:buNone/>
            </a:pPr>
            <a:r>
              <a:rPr lang="en">
                <a:solidFill>
                  <a:srgbClr val="9FC5E8"/>
                </a:solidFill>
                <a:latin typeface="Calibri"/>
                <a:ea typeface="Calibri"/>
                <a:cs typeface="Calibri"/>
                <a:sym typeface="Calibri"/>
              </a:rPr>
              <a:t>Tomorrow</a:t>
            </a:r>
            <a:endParaRPr>
              <a:solidFill>
                <a:srgbClr val="9FC5E8"/>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rmAutofit/>
          </a:bodyPr>
          <a:lstStyle/>
          <a:p>
            <a:pPr indent="0" lvl="0" marL="342900" rtl="0" algn="l">
              <a:spcBef>
                <a:spcPts val="0"/>
              </a:spcBef>
              <a:spcAft>
                <a:spcPts val="0"/>
              </a:spcAft>
              <a:buNone/>
            </a:pPr>
            <a:r>
              <a:rPr b="1" lang="en">
                <a:latin typeface="Calibri"/>
                <a:ea typeface="Calibri"/>
                <a:cs typeface="Calibri"/>
                <a:sym typeface="Calibri"/>
              </a:rPr>
              <a:t>Passive consumers</a:t>
            </a:r>
            <a:br>
              <a:rPr lang="en">
                <a:latin typeface="Calibri"/>
                <a:ea typeface="Calibri"/>
                <a:cs typeface="Calibri"/>
                <a:sym typeface="Calibri"/>
              </a:rPr>
            </a:br>
            <a:r>
              <a:rPr lang="en" sz="1800">
                <a:latin typeface="Calibri"/>
                <a:ea typeface="Calibri"/>
                <a:cs typeface="Calibri"/>
                <a:sym typeface="Calibri"/>
              </a:rPr>
              <a:t>Little interaction or control over the consumer’s energy use.</a:t>
            </a:r>
            <a:endParaRPr sz="1800">
              <a:latin typeface="Calibri"/>
              <a:ea typeface="Calibri"/>
              <a:cs typeface="Calibri"/>
              <a:sym typeface="Calibri"/>
            </a:endParaRPr>
          </a:p>
          <a:p>
            <a:pPr indent="0" lvl="0" marL="342900" rtl="0" algn="l">
              <a:spcBef>
                <a:spcPts val="480"/>
              </a:spcBef>
              <a:spcAft>
                <a:spcPts val="0"/>
              </a:spcAft>
              <a:buNone/>
            </a:pPr>
            <a:r>
              <a:rPr b="1" lang="en">
                <a:latin typeface="Calibri"/>
                <a:ea typeface="Calibri"/>
                <a:cs typeface="Calibri"/>
                <a:sym typeface="Calibri"/>
              </a:rPr>
              <a:t>Flat pricing</a:t>
            </a:r>
            <a:br>
              <a:rPr b="1" lang="en" sz="1800">
                <a:latin typeface="Calibri"/>
                <a:ea typeface="Calibri"/>
                <a:cs typeface="Calibri"/>
                <a:sym typeface="Calibri"/>
              </a:rPr>
            </a:br>
            <a:r>
              <a:rPr lang="en" sz="1800">
                <a:latin typeface="Calibri"/>
                <a:ea typeface="Calibri"/>
                <a:cs typeface="Calibri"/>
                <a:sym typeface="Calibri"/>
              </a:rPr>
              <a:t>Typically, flat rates for electricity consumption.</a:t>
            </a:r>
            <a:endParaRPr sz="1800">
              <a:latin typeface="Calibri"/>
              <a:ea typeface="Calibri"/>
              <a:cs typeface="Calibri"/>
              <a:sym typeface="Calibri"/>
            </a:endParaRPr>
          </a:p>
          <a:p>
            <a:pPr indent="-190500" lvl="0" marL="342900" rtl="0" algn="l">
              <a:spcBef>
                <a:spcPts val="480"/>
              </a:spcBef>
              <a:spcAft>
                <a:spcPts val="0"/>
              </a:spcAft>
              <a:buClr>
                <a:schemeClr val="dk1"/>
              </a:buClr>
              <a:buSzPts val="2400"/>
              <a:buNone/>
            </a:pPr>
            <a:r>
              <a:t/>
            </a:r>
            <a:endParaRPr>
              <a:latin typeface="Calibri"/>
              <a:ea typeface="Calibri"/>
              <a:cs typeface="Calibri"/>
              <a:sym typeface="Calibri"/>
            </a:endParaRPr>
          </a:p>
        </p:txBody>
      </p:sp>
      <p:sp>
        <p:nvSpPr>
          <p:cNvPr id="208" name="Google Shape;208;p28"/>
          <p:cNvSpPr txBox="1"/>
          <p:nvPr>
            <p:ph idx="4" type="body"/>
          </p:nvPr>
        </p:nvSpPr>
        <p:spPr>
          <a:xfrm>
            <a:off x="4645025" y="1599642"/>
            <a:ext cx="4319400" cy="2963400"/>
          </a:xfrm>
          <a:prstGeom prst="rect">
            <a:avLst/>
          </a:prstGeom>
          <a:noFill/>
          <a:ln>
            <a:noFill/>
          </a:ln>
        </p:spPr>
        <p:txBody>
          <a:bodyPr anchorCtr="0" anchor="t" bIns="45700" lIns="91425" spcFirstLastPara="1" rIns="91425" wrap="square" tIns="45700">
            <a:normAutofit lnSpcReduction="20000"/>
          </a:bodyPr>
          <a:lstStyle/>
          <a:p>
            <a:pPr indent="0" lvl="0" marL="342900" rtl="0" algn="l">
              <a:spcBef>
                <a:spcPts val="0"/>
              </a:spcBef>
              <a:spcAft>
                <a:spcPts val="0"/>
              </a:spcAft>
              <a:buNone/>
            </a:pPr>
            <a:r>
              <a:rPr b="1" lang="en">
                <a:latin typeface="Calibri"/>
                <a:ea typeface="Calibri"/>
                <a:cs typeface="Calibri"/>
                <a:sym typeface="Calibri"/>
              </a:rPr>
              <a:t>Active consumers (prosumers)</a:t>
            </a:r>
            <a:r>
              <a:rPr lang="en" sz="1800">
                <a:latin typeface="Calibri"/>
                <a:ea typeface="Calibri"/>
                <a:cs typeface="Calibri"/>
                <a:sym typeface="Calibri"/>
              </a:rPr>
              <a:t> </a:t>
            </a:r>
            <a:br>
              <a:rPr lang="en" sz="1800">
                <a:latin typeface="Calibri"/>
                <a:ea typeface="Calibri"/>
                <a:cs typeface="Calibri"/>
                <a:sym typeface="Calibri"/>
              </a:rPr>
            </a:br>
            <a:r>
              <a:rPr lang="en" sz="1800">
                <a:latin typeface="Calibri"/>
                <a:ea typeface="Calibri"/>
                <a:cs typeface="Calibri"/>
                <a:sym typeface="Calibri"/>
              </a:rPr>
              <a:t>Consumers can produce and sell energy back to the grid, becoming active participants.</a:t>
            </a:r>
            <a:endParaRPr sz="1800">
              <a:latin typeface="Calibri"/>
              <a:ea typeface="Calibri"/>
              <a:cs typeface="Calibri"/>
              <a:sym typeface="Calibri"/>
            </a:endParaRPr>
          </a:p>
          <a:p>
            <a:pPr indent="0" lvl="0" marL="342900" rtl="0" algn="l">
              <a:spcBef>
                <a:spcPts val="480"/>
              </a:spcBef>
              <a:spcAft>
                <a:spcPts val="0"/>
              </a:spcAft>
              <a:buNone/>
            </a:pPr>
            <a:r>
              <a:rPr b="1" lang="en">
                <a:latin typeface="Calibri"/>
                <a:ea typeface="Calibri"/>
                <a:cs typeface="Calibri"/>
                <a:sym typeface="Calibri"/>
              </a:rPr>
              <a:t>Dynamic pricing</a:t>
            </a:r>
            <a:r>
              <a:rPr lang="en" sz="1800">
                <a:latin typeface="Calibri"/>
                <a:ea typeface="Calibri"/>
                <a:cs typeface="Calibri"/>
                <a:sym typeface="Calibri"/>
              </a:rPr>
              <a:t> </a:t>
            </a:r>
            <a:br>
              <a:rPr lang="en" sz="1800">
                <a:latin typeface="Calibri"/>
                <a:ea typeface="Calibri"/>
                <a:cs typeface="Calibri"/>
                <a:sym typeface="Calibri"/>
              </a:rPr>
            </a:br>
            <a:r>
              <a:rPr lang="en" sz="1800">
                <a:latin typeface="Calibri"/>
                <a:ea typeface="Calibri"/>
                <a:cs typeface="Calibri"/>
                <a:sym typeface="Calibri"/>
              </a:rPr>
              <a:t>Dynamic pricing models, such as time-of-use rates and real-time pricing, to encourage savings.</a:t>
            </a:r>
            <a:endParaRPr sz="1800">
              <a:latin typeface="Calibri"/>
              <a:ea typeface="Calibri"/>
              <a:cs typeface="Calibri"/>
              <a:sym typeface="Calibri"/>
            </a:endParaRPr>
          </a:p>
        </p:txBody>
      </p:sp>
      <p:sp>
        <p:nvSpPr>
          <p:cNvPr id="209" name="Google Shape;209;p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lnSpcReduction="10000"/>
          </a:bodyPr>
          <a:lstStyle/>
          <a:p>
            <a:pPr indent="0" lvl="0" marL="0" rtl="0" algn="r">
              <a:spcBef>
                <a:spcPts val="0"/>
              </a:spcBef>
              <a:spcAft>
                <a:spcPts val="0"/>
              </a:spcAft>
              <a:buNone/>
            </a:pPr>
            <a:fld id="{00000000-1234-1234-1234-123412341234}" type="slidenum">
              <a:rPr lang="en"/>
              <a:t>‹#›</a:t>
            </a:fld>
            <a:endParaRPr/>
          </a:p>
        </p:txBody>
      </p:sp>
      <p:sp>
        <p:nvSpPr>
          <p:cNvPr id="210" name="Google Shape;210;p28"/>
          <p:cNvSpPr txBox="1"/>
          <p:nvPr>
            <p:ph idx="1" type="body"/>
          </p:nvPr>
        </p:nvSpPr>
        <p:spPr>
          <a:xfrm>
            <a:off x="457200" y="1151335"/>
            <a:ext cx="4040100" cy="4800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accent1"/>
              </a:buClr>
              <a:buSzPts val="2400"/>
              <a:buNone/>
            </a:pPr>
            <a:r>
              <a:rPr lang="en">
                <a:solidFill>
                  <a:srgbClr val="9FC5E8"/>
                </a:solidFill>
                <a:latin typeface="Calibri"/>
                <a:ea typeface="Calibri"/>
                <a:cs typeface="Calibri"/>
                <a:sym typeface="Calibri"/>
              </a:rPr>
              <a:t>Yesterday</a:t>
            </a:r>
            <a:endParaRPr>
              <a:solidFill>
                <a:srgbClr val="9FC5E8"/>
              </a:solidFill>
              <a:latin typeface="Calibri"/>
              <a:ea typeface="Calibri"/>
              <a:cs typeface="Calibri"/>
              <a:sym typeface="Calibri"/>
            </a:endParaRPr>
          </a:p>
        </p:txBody>
      </p:sp>
      <p:sp>
        <p:nvSpPr>
          <p:cNvPr id="211" name="Google Shape;211;p28"/>
          <p:cNvSpPr txBox="1"/>
          <p:nvPr>
            <p:ph idx="3" type="body"/>
          </p:nvPr>
        </p:nvSpPr>
        <p:spPr>
          <a:xfrm>
            <a:off x="4645025" y="1151335"/>
            <a:ext cx="4041900" cy="4800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accent1"/>
              </a:buClr>
              <a:buSzPts val="2400"/>
              <a:buNone/>
            </a:pPr>
            <a:r>
              <a:rPr lang="en">
                <a:solidFill>
                  <a:srgbClr val="9FC5E8"/>
                </a:solidFill>
                <a:latin typeface="Calibri"/>
                <a:ea typeface="Calibri"/>
                <a:cs typeface="Calibri"/>
                <a:sym typeface="Calibri"/>
              </a:rPr>
              <a:t>Tomorrow</a:t>
            </a:r>
            <a:endParaRPr>
              <a:solidFill>
                <a:srgbClr val="9FC5E8"/>
              </a:solidFill>
              <a:latin typeface="Calibri"/>
              <a:ea typeface="Calibri"/>
              <a:cs typeface="Calibri"/>
              <a:sym typeface="Calibri"/>
            </a:endParaRPr>
          </a:p>
        </p:txBody>
      </p:sp>
      <p:sp>
        <p:nvSpPr>
          <p:cNvPr id="212" name="Google Shape;212;p28"/>
          <p:cNvSpPr txBox="1"/>
          <p:nvPr>
            <p:ph type="title"/>
          </p:nvPr>
        </p:nvSpPr>
        <p:spPr>
          <a:xfrm>
            <a:off x="142844" y="107139"/>
            <a:ext cx="8544000" cy="803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 sz="2420">
                <a:latin typeface="Calibri"/>
                <a:ea typeface="Calibri"/>
                <a:cs typeface="Calibri"/>
                <a:sym typeface="Calibri"/>
              </a:rPr>
              <a:t>Traditional vs. Modern Energy Systems</a:t>
            </a:r>
            <a:br>
              <a:rPr lang="en" sz="2420">
                <a:latin typeface="Calibri"/>
                <a:ea typeface="Calibri"/>
                <a:cs typeface="Calibri"/>
                <a:sym typeface="Calibri"/>
              </a:rPr>
            </a:br>
            <a:r>
              <a:rPr b="1" lang="en" sz="2420">
                <a:solidFill>
                  <a:srgbClr val="3D85C6"/>
                </a:solidFill>
                <a:latin typeface="Calibri"/>
                <a:ea typeface="Calibri"/>
                <a:cs typeface="Calibri"/>
                <a:sym typeface="Calibri"/>
              </a:rPr>
              <a:t>Energy Markets</a:t>
            </a:r>
            <a:endParaRPr b="1" sz="2420">
              <a:solidFill>
                <a:srgbClr val="3D85C6"/>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9"/>
          <p:cNvSpPr txBox="1"/>
          <p:nvPr>
            <p:ph idx="2" type="body"/>
          </p:nvPr>
        </p:nvSpPr>
        <p:spPr>
          <a:xfrm>
            <a:off x="296225" y="1631150"/>
            <a:ext cx="4201200" cy="3136200"/>
          </a:xfrm>
          <a:prstGeom prst="rect">
            <a:avLst/>
          </a:prstGeom>
          <a:noFill/>
          <a:ln>
            <a:noFill/>
          </a:ln>
        </p:spPr>
        <p:txBody>
          <a:bodyPr anchorCtr="0" anchor="t" bIns="45700" lIns="91425" spcFirstLastPara="1" rIns="91425" wrap="square" tIns="45700">
            <a:normAutofit fontScale="55000" lnSpcReduction="10000"/>
          </a:bodyPr>
          <a:lstStyle/>
          <a:p>
            <a:pPr indent="0" lvl="0" marL="342900" rtl="0" algn="l">
              <a:spcBef>
                <a:spcPts val="0"/>
              </a:spcBef>
              <a:spcAft>
                <a:spcPts val="0"/>
              </a:spcAft>
              <a:buNone/>
            </a:pPr>
            <a:r>
              <a:rPr b="1" lang="en" sz="4000">
                <a:latin typeface="Calibri"/>
                <a:ea typeface="Calibri"/>
                <a:cs typeface="Calibri"/>
                <a:sym typeface="Calibri"/>
              </a:rPr>
              <a:t>Regulated monopoly</a:t>
            </a:r>
            <a:br>
              <a:rPr b="1" lang="en" sz="3303">
                <a:latin typeface="Calibri"/>
                <a:ea typeface="Calibri"/>
                <a:cs typeface="Calibri"/>
                <a:sym typeface="Calibri"/>
              </a:rPr>
            </a:br>
            <a:r>
              <a:rPr lang="en" sz="2890">
                <a:latin typeface="Calibri"/>
                <a:ea typeface="Calibri"/>
                <a:cs typeface="Calibri"/>
                <a:sym typeface="Calibri"/>
              </a:rPr>
              <a:t>Often operated by regulated monopolies with limited competition</a:t>
            </a:r>
            <a:endParaRPr sz="2890">
              <a:latin typeface="Calibri"/>
              <a:ea typeface="Calibri"/>
              <a:cs typeface="Calibri"/>
              <a:sym typeface="Calibri"/>
            </a:endParaRPr>
          </a:p>
          <a:p>
            <a:pPr indent="0" lvl="0" marL="342900" rtl="0" algn="l">
              <a:spcBef>
                <a:spcPts val="0"/>
              </a:spcBef>
              <a:spcAft>
                <a:spcPts val="0"/>
              </a:spcAft>
              <a:buNone/>
            </a:pPr>
            <a:r>
              <a:t/>
            </a:r>
            <a:endParaRPr sz="1800">
              <a:latin typeface="Calibri"/>
              <a:ea typeface="Calibri"/>
              <a:cs typeface="Calibri"/>
              <a:sym typeface="Calibri"/>
            </a:endParaRPr>
          </a:p>
          <a:p>
            <a:pPr indent="0" lvl="0" marL="342900" rtl="0" algn="l">
              <a:spcBef>
                <a:spcPts val="480"/>
              </a:spcBef>
              <a:spcAft>
                <a:spcPts val="0"/>
              </a:spcAft>
              <a:buNone/>
            </a:pPr>
            <a:r>
              <a:rPr b="1" lang="en" sz="4000">
                <a:latin typeface="Calibri"/>
                <a:ea typeface="Calibri"/>
                <a:cs typeface="Calibri"/>
                <a:sym typeface="Calibri"/>
              </a:rPr>
              <a:t>Static regulation</a:t>
            </a:r>
            <a:br>
              <a:rPr lang="en" sz="4000">
                <a:latin typeface="Calibri"/>
                <a:ea typeface="Calibri"/>
                <a:cs typeface="Calibri"/>
                <a:sym typeface="Calibri"/>
              </a:rPr>
            </a:br>
            <a:r>
              <a:rPr lang="en" sz="2890">
                <a:latin typeface="Calibri"/>
                <a:ea typeface="Calibri"/>
                <a:cs typeface="Calibri"/>
                <a:sym typeface="Calibri"/>
              </a:rPr>
              <a:t>Slow to adapt regulatory frameworks</a:t>
            </a:r>
            <a:endParaRPr sz="2890">
              <a:latin typeface="Calibri"/>
              <a:ea typeface="Calibri"/>
              <a:cs typeface="Calibri"/>
              <a:sym typeface="Calibri"/>
            </a:endParaRPr>
          </a:p>
          <a:p>
            <a:pPr indent="0" lvl="0" marL="342900" rtl="0" algn="l">
              <a:spcBef>
                <a:spcPts val="0"/>
              </a:spcBef>
              <a:spcAft>
                <a:spcPts val="0"/>
              </a:spcAft>
              <a:buNone/>
            </a:pPr>
            <a:r>
              <a:t/>
            </a:r>
            <a:endParaRPr sz="1800">
              <a:latin typeface="Calibri"/>
              <a:ea typeface="Calibri"/>
              <a:cs typeface="Calibri"/>
              <a:sym typeface="Calibri"/>
            </a:endParaRPr>
          </a:p>
          <a:p>
            <a:pPr indent="0" lvl="0" marL="342900" rtl="0" algn="l">
              <a:spcBef>
                <a:spcPts val="0"/>
              </a:spcBef>
              <a:spcAft>
                <a:spcPts val="0"/>
              </a:spcAft>
              <a:buClr>
                <a:schemeClr val="dk1"/>
              </a:buClr>
              <a:buSzPct val="27500"/>
              <a:buFont typeface="Arial"/>
              <a:buNone/>
            </a:pPr>
            <a:r>
              <a:rPr b="1" lang="en" sz="4000">
                <a:latin typeface="Calibri"/>
                <a:ea typeface="Calibri"/>
                <a:cs typeface="Calibri"/>
                <a:sym typeface="Calibri"/>
              </a:rPr>
              <a:t>Local and individual decision making and control </a:t>
            </a:r>
            <a:endParaRPr b="1" sz="4000">
              <a:latin typeface="Calibri"/>
              <a:ea typeface="Calibri"/>
              <a:cs typeface="Calibri"/>
              <a:sym typeface="Calibri"/>
            </a:endParaRPr>
          </a:p>
          <a:p>
            <a:pPr indent="0" lvl="0" marL="342900" rtl="0" algn="l">
              <a:spcBef>
                <a:spcPts val="480"/>
              </a:spcBef>
              <a:spcAft>
                <a:spcPts val="0"/>
              </a:spcAft>
              <a:buNone/>
            </a:pPr>
            <a:r>
              <a:t/>
            </a:r>
            <a:endParaRPr sz="1800">
              <a:latin typeface="Calibri"/>
              <a:ea typeface="Calibri"/>
              <a:cs typeface="Calibri"/>
              <a:sym typeface="Calibri"/>
            </a:endParaRPr>
          </a:p>
          <a:p>
            <a:pPr indent="0" lvl="0" marL="0" rtl="0" algn="l">
              <a:spcBef>
                <a:spcPts val="480"/>
              </a:spcBef>
              <a:spcAft>
                <a:spcPts val="0"/>
              </a:spcAft>
              <a:buClr>
                <a:schemeClr val="dk1"/>
              </a:buClr>
              <a:buSzPct val="100000"/>
              <a:buNone/>
            </a:pPr>
            <a:r>
              <a:t/>
            </a:r>
            <a:endParaRPr>
              <a:latin typeface="Calibri"/>
              <a:ea typeface="Calibri"/>
              <a:cs typeface="Calibri"/>
              <a:sym typeface="Calibri"/>
            </a:endParaRPr>
          </a:p>
        </p:txBody>
      </p:sp>
      <p:sp>
        <p:nvSpPr>
          <p:cNvPr id="218" name="Google Shape;218;p29"/>
          <p:cNvSpPr txBox="1"/>
          <p:nvPr>
            <p:ph idx="4" type="body"/>
          </p:nvPr>
        </p:nvSpPr>
        <p:spPr>
          <a:xfrm>
            <a:off x="4645025" y="1599642"/>
            <a:ext cx="4041900" cy="2963400"/>
          </a:xfrm>
          <a:prstGeom prst="rect">
            <a:avLst/>
          </a:prstGeom>
          <a:noFill/>
          <a:ln>
            <a:noFill/>
          </a:ln>
        </p:spPr>
        <p:txBody>
          <a:bodyPr anchorCtr="0" anchor="t" bIns="45700" lIns="91425" spcFirstLastPara="1" rIns="91425" wrap="square" tIns="45700">
            <a:normAutofit fontScale="77500" lnSpcReduction="10000"/>
          </a:bodyPr>
          <a:lstStyle/>
          <a:p>
            <a:pPr indent="0" lvl="0" marL="342900" rtl="0" algn="l">
              <a:spcBef>
                <a:spcPts val="0"/>
              </a:spcBef>
              <a:spcAft>
                <a:spcPts val="0"/>
              </a:spcAft>
              <a:buNone/>
            </a:pPr>
            <a:r>
              <a:rPr b="1" lang="en" sz="3303">
                <a:latin typeface="Calibri"/>
                <a:ea typeface="Calibri"/>
                <a:cs typeface="Calibri"/>
                <a:sym typeface="Calibri"/>
              </a:rPr>
              <a:t>Competitive markets</a:t>
            </a:r>
            <a:r>
              <a:rPr lang="en" sz="3303">
                <a:latin typeface="Calibri"/>
                <a:ea typeface="Calibri"/>
                <a:cs typeface="Calibri"/>
                <a:sym typeface="Calibri"/>
              </a:rPr>
              <a:t> </a:t>
            </a:r>
            <a:endParaRPr sz="3303">
              <a:latin typeface="Calibri"/>
              <a:ea typeface="Calibri"/>
              <a:cs typeface="Calibri"/>
              <a:sym typeface="Calibri"/>
            </a:endParaRPr>
          </a:p>
          <a:p>
            <a:pPr indent="0" lvl="0" marL="342900" rtl="0" algn="l">
              <a:spcBef>
                <a:spcPts val="0"/>
              </a:spcBef>
              <a:spcAft>
                <a:spcPts val="0"/>
              </a:spcAft>
              <a:buNone/>
            </a:pPr>
            <a:r>
              <a:rPr lang="en" sz="1900">
                <a:latin typeface="Calibri"/>
                <a:ea typeface="Calibri"/>
                <a:cs typeface="Calibri"/>
                <a:sym typeface="Calibri"/>
              </a:rPr>
              <a:t>Increased competition with multiple energy providers and market-based approaches.</a:t>
            </a:r>
            <a:endParaRPr sz="1900">
              <a:latin typeface="Calibri"/>
              <a:ea typeface="Calibri"/>
              <a:cs typeface="Calibri"/>
              <a:sym typeface="Calibri"/>
            </a:endParaRPr>
          </a:p>
          <a:p>
            <a:pPr indent="0" lvl="0" marL="342900" rtl="0" algn="l">
              <a:spcBef>
                <a:spcPts val="480"/>
              </a:spcBef>
              <a:spcAft>
                <a:spcPts val="0"/>
              </a:spcAft>
              <a:buNone/>
            </a:pPr>
            <a:r>
              <a:rPr b="1" lang="en" sz="3050">
                <a:latin typeface="Calibri"/>
                <a:ea typeface="Calibri"/>
                <a:cs typeface="Calibri"/>
                <a:sym typeface="Calibri"/>
              </a:rPr>
              <a:t>New market structures</a:t>
            </a:r>
            <a:br>
              <a:rPr b="1" lang="en" sz="3050">
                <a:latin typeface="Calibri"/>
                <a:ea typeface="Calibri"/>
                <a:cs typeface="Calibri"/>
                <a:sym typeface="Calibri"/>
              </a:rPr>
            </a:br>
            <a:r>
              <a:rPr lang="en" sz="2100">
                <a:latin typeface="Calibri"/>
                <a:ea typeface="Calibri"/>
                <a:cs typeface="Calibri"/>
                <a:sym typeface="Calibri"/>
              </a:rPr>
              <a:t>More dynamic regulatory environment </a:t>
            </a:r>
            <a:endParaRPr sz="2100">
              <a:latin typeface="Calibri"/>
              <a:ea typeface="Calibri"/>
              <a:cs typeface="Calibri"/>
              <a:sym typeface="Calibri"/>
            </a:endParaRPr>
          </a:p>
          <a:p>
            <a:pPr indent="0" lvl="0" marL="342900" rtl="0" algn="l">
              <a:spcBef>
                <a:spcPts val="480"/>
              </a:spcBef>
              <a:spcAft>
                <a:spcPts val="0"/>
              </a:spcAft>
              <a:buNone/>
            </a:pPr>
            <a:r>
              <a:rPr lang="en" sz="2100">
                <a:latin typeface="Calibri"/>
                <a:ea typeface="Calibri"/>
                <a:cs typeface="Calibri"/>
                <a:sym typeface="Calibri"/>
              </a:rPr>
              <a:t>New business models</a:t>
            </a:r>
            <a:endParaRPr sz="2100">
              <a:latin typeface="Calibri"/>
              <a:ea typeface="Calibri"/>
              <a:cs typeface="Calibri"/>
              <a:sym typeface="Calibri"/>
            </a:endParaRPr>
          </a:p>
          <a:p>
            <a:pPr indent="457200" lvl="0" marL="457200" rtl="0" algn="l">
              <a:spcBef>
                <a:spcPts val="0"/>
              </a:spcBef>
              <a:spcAft>
                <a:spcPts val="0"/>
              </a:spcAft>
              <a:buClr>
                <a:schemeClr val="dk1"/>
              </a:buClr>
              <a:buSzPct val="52380"/>
              <a:buFont typeface="Arial"/>
              <a:buNone/>
            </a:pPr>
            <a:r>
              <a:rPr lang="en" sz="2100">
                <a:latin typeface="Calibri"/>
                <a:ea typeface="Calibri"/>
                <a:cs typeface="Calibri"/>
                <a:sym typeface="Calibri"/>
              </a:rPr>
              <a:t>Virtual power-plants</a:t>
            </a:r>
            <a:endParaRPr sz="2100">
              <a:latin typeface="Calibri"/>
              <a:ea typeface="Calibri"/>
              <a:cs typeface="Calibri"/>
              <a:sym typeface="Calibri"/>
            </a:endParaRPr>
          </a:p>
          <a:p>
            <a:pPr indent="457200" lvl="0" marL="457200" rtl="0" algn="l">
              <a:spcBef>
                <a:spcPts val="0"/>
              </a:spcBef>
              <a:spcAft>
                <a:spcPts val="0"/>
              </a:spcAft>
              <a:buClr>
                <a:schemeClr val="dk1"/>
              </a:buClr>
              <a:buSzPct val="52380"/>
              <a:buFont typeface="Arial"/>
              <a:buNone/>
            </a:pPr>
            <a:r>
              <a:rPr lang="en" sz="2100">
                <a:latin typeface="Calibri"/>
                <a:ea typeface="Calibri"/>
                <a:cs typeface="Calibri"/>
                <a:sym typeface="Calibri"/>
              </a:rPr>
              <a:t>Aggregates </a:t>
            </a:r>
            <a:endParaRPr sz="2100">
              <a:latin typeface="Calibri"/>
              <a:ea typeface="Calibri"/>
              <a:cs typeface="Calibri"/>
              <a:sym typeface="Calibri"/>
            </a:endParaRPr>
          </a:p>
          <a:p>
            <a:pPr indent="0" lvl="0" marL="0" rtl="0" algn="l">
              <a:spcBef>
                <a:spcPts val="0"/>
              </a:spcBef>
              <a:spcAft>
                <a:spcPts val="0"/>
              </a:spcAft>
              <a:buClr>
                <a:schemeClr val="dk1"/>
              </a:buClr>
              <a:buSzPct val="52380"/>
              <a:buFont typeface="Arial"/>
              <a:buNone/>
            </a:pPr>
            <a:r>
              <a:rPr lang="en" sz="2100">
                <a:latin typeface="Calibri"/>
                <a:ea typeface="Calibri"/>
                <a:cs typeface="Calibri"/>
                <a:sym typeface="Calibri"/>
              </a:rPr>
              <a:t>                   Energy communities</a:t>
            </a:r>
            <a:endParaRPr sz="2100">
              <a:latin typeface="Calibri"/>
              <a:ea typeface="Calibri"/>
              <a:cs typeface="Calibri"/>
              <a:sym typeface="Calibri"/>
            </a:endParaRPr>
          </a:p>
        </p:txBody>
      </p:sp>
      <p:sp>
        <p:nvSpPr>
          <p:cNvPr id="219" name="Google Shape;219;p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lnSpcReduction="10000"/>
          </a:bodyPr>
          <a:lstStyle/>
          <a:p>
            <a:pPr indent="0" lvl="0" marL="0" rtl="0" algn="r">
              <a:spcBef>
                <a:spcPts val="0"/>
              </a:spcBef>
              <a:spcAft>
                <a:spcPts val="0"/>
              </a:spcAft>
              <a:buNone/>
            </a:pPr>
            <a:fld id="{00000000-1234-1234-1234-123412341234}" type="slidenum">
              <a:rPr lang="en"/>
              <a:t>‹#›</a:t>
            </a:fld>
            <a:endParaRPr/>
          </a:p>
        </p:txBody>
      </p:sp>
      <p:sp>
        <p:nvSpPr>
          <p:cNvPr id="220" name="Google Shape;220;p29"/>
          <p:cNvSpPr txBox="1"/>
          <p:nvPr>
            <p:ph idx="1" type="body"/>
          </p:nvPr>
        </p:nvSpPr>
        <p:spPr>
          <a:xfrm>
            <a:off x="457200" y="1151335"/>
            <a:ext cx="4040100" cy="4800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accent1"/>
              </a:buClr>
              <a:buSzPts val="2400"/>
              <a:buNone/>
            </a:pPr>
            <a:r>
              <a:rPr lang="en">
                <a:solidFill>
                  <a:srgbClr val="9FC5E8"/>
                </a:solidFill>
                <a:latin typeface="Calibri"/>
                <a:ea typeface="Calibri"/>
                <a:cs typeface="Calibri"/>
                <a:sym typeface="Calibri"/>
              </a:rPr>
              <a:t>Yesterday</a:t>
            </a:r>
            <a:endParaRPr>
              <a:solidFill>
                <a:srgbClr val="9FC5E8"/>
              </a:solidFill>
              <a:latin typeface="Calibri"/>
              <a:ea typeface="Calibri"/>
              <a:cs typeface="Calibri"/>
              <a:sym typeface="Calibri"/>
            </a:endParaRPr>
          </a:p>
        </p:txBody>
      </p:sp>
      <p:sp>
        <p:nvSpPr>
          <p:cNvPr id="221" name="Google Shape;221;p29"/>
          <p:cNvSpPr txBox="1"/>
          <p:nvPr>
            <p:ph idx="3" type="body"/>
          </p:nvPr>
        </p:nvSpPr>
        <p:spPr>
          <a:xfrm>
            <a:off x="4645025" y="1151335"/>
            <a:ext cx="4041900" cy="4800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accent1"/>
              </a:buClr>
              <a:buSzPts val="2400"/>
              <a:buNone/>
            </a:pPr>
            <a:r>
              <a:rPr lang="en">
                <a:solidFill>
                  <a:srgbClr val="9FC5E8"/>
                </a:solidFill>
              </a:rPr>
              <a:t>Tomorrow</a:t>
            </a:r>
            <a:endParaRPr>
              <a:solidFill>
                <a:srgbClr val="9FC5E8"/>
              </a:solidFill>
            </a:endParaRPr>
          </a:p>
        </p:txBody>
      </p:sp>
      <p:sp>
        <p:nvSpPr>
          <p:cNvPr id="222" name="Google Shape;222;p29"/>
          <p:cNvSpPr txBox="1"/>
          <p:nvPr>
            <p:ph type="title"/>
          </p:nvPr>
        </p:nvSpPr>
        <p:spPr>
          <a:xfrm>
            <a:off x="142844" y="107139"/>
            <a:ext cx="8544000" cy="803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 sz="2420">
                <a:latin typeface="Calibri"/>
                <a:ea typeface="Calibri"/>
                <a:cs typeface="Calibri"/>
                <a:sym typeface="Calibri"/>
              </a:rPr>
              <a:t>Traditional vs. Modern Energy Systems</a:t>
            </a:r>
            <a:br>
              <a:rPr lang="en" sz="2420">
                <a:latin typeface="Calibri"/>
                <a:ea typeface="Calibri"/>
                <a:cs typeface="Calibri"/>
                <a:sym typeface="Calibri"/>
              </a:rPr>
            </a:br>
            <a:r>
              <a:rPr b="1" lang="en" sz="2420">
                <a:solidFill>
                  <a:srgbClr val="3D85C6"/>
                </a:solidFill>
                <a:latin typeface="Calibri"/>
                <a:ea typeface="Calibri"/>
                <a:cs typeface="Calibri"/>
                <a:sym typeface="Calibri"/>
              </a:rPr>
              <a:t>Energy Markets</a:t>
            </a:r>
            <a:endParaRPr b="1" sz="2420">
              <a:solidFill>
                <a:srgbClr val="3D85C6"/>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30"/>
          <p:cNvPicPr preferRelativeResize="0"/>
          <p:nvPr/>
        </p:nvPicPr>
        <p:blipFill>
          <a:blip r:embed="rId3">
            <a:alphaModFix/>
          </a:blip>
          <a:stretch>
            <a:fillRect/>
          </a:stretch>
        </p:blipFill>
        <p:spPr>
          <a:xfrm rot="-7561966">
            <a:off x="3213087" y="599886"/>
            <a:ext cx="3022649" cy="3022649"/>
          </a:xfrm>
          <a:prstGeom prst="rect">
            <a:avLst/>
          </a:prstGeom>
          <a:noFill/>
          <a:ln>
            <a:noFill/>
          </a:ln>
        </p:spPr>
      </p:pic>
      <p:sp>
        <p:nvSpPr>
          <p:cNvPr id="228" name="Google Shape;228;p30"/>
          <p:cNvSpPr txBox="1"/>
          <p:nvPr>
            <p:ph type="title"/>
          </p:nvPr>
        </p:nvSpPr>
        <p:spPr>
          <a:xfrm>
            <a:off x="363875" y="69425"/>
            <a:ext cx="8520600" cy="862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400">
                <a:latin typeface="Calibri"/>
                <a:ea typeface="Calibri"/>
                <a:cs typeface="Calibri"/>
                <a:sym typeface="Calibri"/>
              </a:rPr>
              <a:t>EnergyNet </a:t>
            </a:r>
            <a:r>
              <a:rPr b="1" lang="en" sz="2400">
                <a:latin typeface="Calibri"/>
                <a:ea typeface="Calibri"/>
                <a:cs typeface="Calibri"/>
                <a:sym typeface="Calibri"/>
              </a:rPr>
              <a:t>mechanism</a:t>
            </a:r>
            <a:r>
              <a:rPr b="1" lang="en" sz="2400">
                <a:latin typeface="Calibri"/>
                <a:ea typeface="Calibri"/>
                <a:cs typeface="Calibri"/>
                <a:sym typeface="Calibri"/>
              </a:rPr>
              <a:t> </a:t>
            </a:r>
            <a:endParaRPr b="1" sz="2400">
              <a:latin typeface="Calibri"/>
              <a:ea typeface="Calibri"/>
              <a:cs typeface="Calibri"/>
              <a:sym typeface="Calibri"/>
            </a:endParaRPr>
          </a:p>
        </p:txBody>
      </p:sp>
      <p:sp>
        <p:nvSpPr>
          <p:cNvPr id="229" name="Google Shape;229;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0" name="Google Shape;230;p30"/>
          <p:cNvPicPr preferRelativeResize="0"/>
          <p:nvPr/>
        </p:nvPicPr>
        <p:blipFill rotWithShape="1">
          <a:blip r:embed="rId4">
            <a:alphaModFix/>
          </a:blip>
          <a:srcRect b="33404" l="43466" r="38621" t="39412"/>
          <a:stretch/>
        </p:blipFill>
        <p:spPr>
          <a:xfrm>
            <a:off x="891650" y="1971700"/>
            <a:ext cx="1771094" cy="1679826"/>
          </a:xfrm>
          <a:prstGeom prst="rect">
            <a:avLst/>
          </a:prstGeom>
          <a:noFill/>
          <a:ln>
            <a:noFill/>
          </a:ln>
        </p:spPr>
      </p:pic>
      <p:pic>
        <p:nvPicPr>
          <p:cNvPr id="231" name="Google Shape;231;p30"/>
          <p:cNvPicPr preferRelativeResize="0"/>
          <p:nvPr/>
        </p:nvPicPr>
        <p:blipFill rotWithShape="1">
          <a:blip r:embed="rId5">
            <a:alphaModFix/>
          </a:blip>
          <a:srcRect b="0" l="24179" r="0" t="0"/>
          <a:stretch/>
        </p:blipFill>
        <p:spPr>
          <a:xfrm>
            <a:off x="6186775" y="1874263"/>
            <a:ext cx="1831900" cy="1874700"/>
          </a:xfrm>
          <a:prstGeom prst="rect">
            <a:avLst/>
          </a:prstGeom>
          <a:noFill/>
          <a:ln>
            <a:noFill/>
          </a:ln>
        </p:spPr>
      </p:pic>
      <p:pic>
        <p:nvPicPr>
          <p:cNvPr id="232" name="Google Shape;232;p30"/>
          <p:cNvPicPr preferRelativeResize="0"/>
          <p:nvPr/>
        </p:nvPicPr>
        <p:blipFill rotWithShape="1">
          <a:blip r:embed="rId6">
            <a:alphaModFix/>
          </a:blip>
          <a:srcRect b="74397" l="50859" r="26188" t="0"/>
          <a:stretch/>
        </p:blipFill>
        <p:spPr>
          <a:xfrm>
            <a:off x="3966888" y="2267950"/>
            <a:ext cx="1210225" cy="1316875"/>
          </a:xfrm>
          <a:prstGeom prst="rect">
            <a:avLst/>
          </a:prstGeom>
          <a:noFill/>
          <a:ln>
            <a:noFill/>
          </a:ln>
        </p:spPr>
      </p:pic>
      <p:pic>
        <p:nvPicPr>
          <p:cNvPr id="233" name="Google Shape;233;p30"/>
          <p:cNvPicPr preferRelativeResize="0"/>
          <p:nvPr/>
        </p:nvPicPr>
        <p:blipFill>
          <a:blip r:embed="rId3">
            <a:alphaModFix/>
          </a:blip>
          <a:stretch>
            <a:fillRect/>
          </a:stretch>
        </p:blipFill>
        <p:spPr>
          <a:xfrm rot="3041350">
            <a:off x="2850324" y="2130336"/>
            <a:ext cx="3022649" cy="3022649"/>
          </a:xfrm>
          <a:prstGeom prst="rect">
            <a:avLst/>
          </a:prstGeom>
          <a:noFill/>
          <a:ln>
            <a:noFill/>
          </a:ln>
        </p:spPr>
      </p:pic>
      <p:sp>
        <p:nvSpPr>
          <p:cNvPr id="234" name="Google Shape;234;p30"/>
          <p:cNvSpPr txBox="1"/>
          <p:nvPr/>
        </p:nvSpPr>
        <p:spPr>
          <a:xfrm>
            <a:off x="3696225" y="4222425"/>
            <a:ext cx="2975100" cy="3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predicated demand</a:t>
            </a:r>
            <a:endParaRPr sz="1800">
              <a:solidFill>
                <a:schemeClr val="dk2"/>
              </a:solidFill>
            </a:endParaRPr>
          </a:p>
        </p:txBody>
      </p:sp>
      <p:sp>
        <p:nvSpPr>
          <p:cNvPr id="235" name="Google Shape;235;p30"/>
          <p:cNvSpPr txBox="1"/>
          <p:nvPr/>
        </p:nvSpPr>
        <p:spPr>
          <a:xfrm>
            <a:off x="3236850" y="1180050"/>
            <a:ext cx="2975100" cy="3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prices, production plan  </a:t>
            </a:r>
            <a:endParaRPr sz="1800">
              <a:solidFill>
                <a:schemeClr val="dk2"/>
              </a:solidFill>
            </a:endParaRPr>
          </a:p>
        </p:txBody>
      </p:sp>
      <p:sp>
        <p:nvSpPr>
          <p:cNvPr id="236" name="Google Shape;236;p30"/>
          <p:cNvSpPr txBox="1"/>
          <p:nvPr/>
        </p:nvSpPr>
        <p:spPr>
          <a:xfrm>
            <a:off x="891650" y="1092450"/>
            <a:ext cx="1465500" cy="8625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 sz="2800">
                <a:solidFill>
                  <a:srgbClr val="000000"/>
                </a:solidFill>
                <a:latin typeface="Calibri"/>
                <a:ea typeface="Calibri"/>
                <a:cs typeface="Calibri"/>
                <a:sym typeface="Calibri"/>
              </a:rPr>
              <a:t>ISO</a:t>
            </a:r>
            <a:endParaRPr sz="2800">
              <a:solidFill>
                <a:srgbClr val="000000"/>
              </a:solidFill>
              <a:latin typeface="Calibri"/>
              <a:ea typeface="Calibri"/>
              <a:cs typeface="Calibri"/>
              <a:sym typeface="Calibri"/>
            </a:endParaRPr>
          </a:p>
        </p:txBody>
      </p:sp>
      <p:sp>
        <p:nvSpPr>
          <p:cNvPr id="237" name="Google Shape;237;p30"/>
          <p:cNvSpPr txBox="1"/>
          <p:nvPr/>
        </p:nvSpPr>
        <p:spPr>
          <a:xfrm>
            <a:off x="6671313" y="1092450"/>
            <a:ext cx="1465500" cy="862500"/>
          </a:xfrm>
          <a:prstGeom prst="rect">
            <a:avLst/>
          </a:prstGeom>
          <a:noFill/>
          <a:ln>
            <a:noFill/>
          </a:ln>
        </p:spPr>
        <p:txBody>
          <a:bodyPr anchorCtr="0" anchor="t" bIns="91425" lIns="91425" spcFirstLastPara="1" rIns="91425" wrap="square" tIns="91425">
            <a:normAutofit fontScale="92500"/>
          </a:bodyPr>
          <a:lstStyle/>
          <a:p>
            <a:pPr indent="0" lvl="0" marL="0" rtl="0" algn="ctr">
              <a:spcBef>
                <a:spcPts val="0"/>
              </a:spcBef>
              <a:spcAft>
                <a:spcPts val="0"/>
              </a:spcAft>
              <a:buNone/>
            </a:pPr>
            <a:r>
              <a:rPr lang="en" sz="2800">
                <a:solidFill>
                  <a:srgbClr val="000000"/>
                </a:solidFill>
                <a:latin typeface="Calibri"/>
                <a:ea typeface="Calibri"/>
                <a:cs typeface="Calibri"/>
                <a:sym typeface="Calibri"/>
              </a:rPr>
              <a:t>PCS units</a:t>
            </a:r>
            <a:endParaRPr sz="2800">
              <a:solidFill>
                <a:srgbClr val="00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Course </a:t>
            </a:r>
            <a:r>
              <a:rPr lang="en"/>
              <a:t>Requirements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
                <a:latin typeface="Calibri"/>
                <a:ea typeface="Calibri"/>
                <a:cs typeface="Calibri"/>
                <a:sym typeface="Calibri"/>
              </a:rPr>
              <a:t>Course Requirements</a:t>
            </a:r>
            <a:endParaRPr>
              <a:latin typeface="Calibri"/>
              <a:ea typeface="Calibri"/>
              <a:cs typeface="Calibri"/>
              <a:sym typeface="Calibri"/>
            </a:endParaRPr>
          </a:p>
        </p:txBody>
      </p:sp>
      <p:sp>
        <p:nvSpPr>
          <p:cNvPr id="248" name="Google Shape;248;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lnSpc>
                <a:spcPct val="100000"/>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There will be 3 more meetings in the CLAIR lab during the semester (at 14:00):</a:t>
            </a:r>
            <a:endParaRPr sz="1500">
              <a:solidFill>
                <a:schemeClr val="dk1"/>
              </a:solidFill>
              <a:latin typeface="Calibri"/>
              <a:ea typeface="Calibri"/>
              <a:cs typeface="Calibri"/>
              <a:sym typeface="Calibri"/>
            </a:endParaRPr>
          </a:p>
          <a:p>
            <a:pPr indent="-323850" lvl="1" marL="914400" rtl="0" algn="l">
              <a:lnSpc>
                <a:spcPct val="100000"/>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23/04 - Project proposal presentation</a:t>
            </a:r>
            <a:endParaRPr sz="1500">
              <a:solidFill>
                <a:schemeClr val="dk1"/>
              </a:solidFill>
              <a:latin typeface="Calibri"/>
              <a:ea typeface="Calibri"/>
              <a:cs typeface="Calibri"/>
              <a:sym typeface="Calibri"/>
            </a:endParaRPr>
          </a:p>
          <a:p>
            <a:pPr indent="-323850" lvl="1" marL="914400" rtl="0" algn="l">
              <a:lnSpc>
                <a:spcPct val="100000"/>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21/05 - Status report</a:t>
            </a:r>
            <a:endParaRPr sz="1500">
              <a:solidFill>
                <a:schemeClr val="dk1"/>
              </a:solidFill>
              <a:latin typeface="Calibri"/>
              <a:ea typeface="Calibri"/>
              <a:cs typeface="Calibri"/>
              <a:sym typeface="Calibri"/>
            </a:endParaRPr>
          </a:p>
          <a:p>
            <a:pPr indent="-323850" lvl="1" marL="914400" rtl="0" algn="l">
              <a:lnSpc>
                <a:spcPct val="100000"/>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09/07 - Project results presentation</a:t>
            </a:r>
            <a:endParaRPr sz="1500">
              <a:solidFill>
                <a:schemeClr val="dk1"/>
              </a:solidFill>
              <a:latin typeface="Calibri"/>
              <a:ea typeface="Calibri"/>
              <a:cs typeface="Calibri"/>
              <a:sym typeface="Calibri"/>
            </a:endParaRPr>
          </a:p>
          <a:p>
            <a:pPr indent="-323850" lvl="0" marL="457200" rtl="0" algn="l">
              <a:lnSpc>
                <a:spcPct val="100000"/>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Meetings during the semester with the T.As</a:t>
            </a:r>
            <a:endParaRPr sz="1500">
              <a:solidFill>
                <a:schemeClr val="dk1"/>
              </a:solidFill>
              <a:latin typeface="Calibri"/>
              <a:ea typeface="Calibri"/>
              <a:cs typeface="Calibri"/>
              <a:sym typeface="Calibri"/>
            </a:endParaRPr>
          </a:p>
          <a:p>
            <a:pPr indent="0" lvl="0" marL="457200" rtl="0" algn="l">
              <a:lnSpc>
                <a:spcPct val="100000"/>
              </a:lnSpc>
              <a:spcBef>
                <a:spcPts val="0"/>
              </a:spcBef>
              <a:spcAft>
                <a:spcPts val="0"/>
              </a:spcAft>
              <a:buNone/>
            </a:pPr>
            <a:r>
              <a:t/>
            </a:r>
            <a:endParaRPr b="1" sz="1500">
              <a:solidFill>
                <a:schemeClr val="dk1"/>
              </a:solidFill>
              <a:latin typeface="Calibri"/>
              <a:ea typeface="Calibri"/>
              <a:cs typeface="Calibri"/>
              <a:sym typeface="Calibri"/>
            </a:endParaRPr>
          </a:p>
          <a:p>
            <a:pPr indent="0" lvl="0" marL="457200" rtl="0" algn="l">
              <a:lnSpc>
                <a:spcPct val="100000"/>
              </a:lnSpc>
              <a:spcBef>
                <a:spcPts val="0"/>
              </a:spcBef>
              <a:spcAft>
                <a:spcPts val="0"/>
              </a:spcAft>
              <a:buNone/>
            </a:pPr>
            <a:r>
              <a:rPr b="1" lang="en" sz="1500">
                <a:solidFill>
                  <a:schemeClr val="dk1"/>
                </a:solidFill>
                <a:latin typeface="Calibri"/>
                <a:ea typeface="Calibri"/>
                <a:cs typeface="Calibri"/>
                <a:sym typeface="Calibri"/>
              </a:rPr>
              <a:t>Late Submission Exception:</a:t>
            </a:r>
            <a:endParaRPr b="1" sz="1500">
              <a:solidFill>
                <a:schemeClr val="dk1"/>
              </a:solidFill>
              <a:latin typeface="Calibri"/>
              <a:ea typeface="Calibri"/>
              <a:cs typeface="Calibri"/>
              <a:sym typeface="Calibri"/>
            </a:endParaRPr>
          </a:p>
          <a:p>
            <a:pPr indent="0" lvl="0" marL="457200" rtl="0" algn="l">
              <a:lnSpc>
                <a:spcPct val="100000"/>
              </a:lnSpc>
              <a:spcBef>
                <a:spcPts val="0"/>
              </a:spcBef>
              <a:spcAft>
                <a:spcPts val="0"/>
              </a:spcAft>
              <a:buNone/>
            </a:pPr>
            <a:r>
              <a:rPr lang="en" sz="1500">
                <a:solidFill>
                  <a:schemeClr val="dk1"/>
                </a:solidFill>
                <a:latin typeface="Calibri"/>
                <a:ea typeface="Calibri"/>
                <a:cs typeface="Calibri"/>
                <a:sym typeface="Calibri"/>
              </a:rPr>
              <a:t>In exceptional cases, we allow late submission after the start of the fall semester. In such cases, we cannot commit to a specific grading time frame. In particular, we cannot guarantee that the evaluation will be completed in time for the degree to be finalized and included in the graduation ceremony that same year.</a:t>
            </a:r>
            <a:endParaRPr sz="1500">
              <a:solidFill>
                <a:schemeClr val="dk1"/>
              </a:solidFill>
              <a:latin typeface="Calibri"/>
              <a:ea typeface="Calibri"/>
              <a:cs typeface="Calibri"/>
              <a:sym typeface="Calibri"/>
            </a:endParaRPr>
          </a:p>
          <a:p>
            <a:pPr indent="0" lvl="0" marL="457200" rtl="0" algn="l">
              <a:lnSpc>
                <a:spcPct val="100000"/>
              </a:lnSpc>
              <a:spcBef>
                <a:spcPts val="0"/>
              </a:spcBef>
              <a:spcAft>
                <a:spcPts val="0"/>
              </a:spcAft>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9" name="Google Shape;69;p15"/>
          <p:cNvPicPr preferRelativeResize="0"/>
          <p:nvPr/>
        </p:nvPicPr>
        <p:blipFill rotWithShape="1">
          <a:blip r:embed="rId3">
            <a:alphaModFix/>
          </a:blip>
          <a:srcRect b="0" l="19282" r="21821" t="0"/>
          <a:stretch/>
        </p:blipFill>
        <p:spPr>
          <a:xfrm>
            <a:off x="-2017027" y="2337545"/>
            <a:ext cx="1087736" cy="1018368"/>
          </a:xfrm>
          <a:prstGeom prst="rect">
            <a:avLst/>
          </a:prstGeom>
          <a:noFill/>
          <a:ln>
            <a:noFill/>
          </a:ln>
        </p:spPr>
      </p:pic>
      <p:pic>
        <p:nvPicPr>
          <p:cNvPr id="70" name="Google Shape;70;p15"/>
          <p:cNvPicPr preferRelativeResize="0"/>
          <p:nvPr/>
        </p:nvPicPr>
        <p:blipFill>
          <a:blip r:embed="rId4">
            <a:alphaModFix/>
          </a:blip>
          <a:stretch>
            <a:fillRect/>
          </a:stretch>
        </p:blipFill>
        <p:spPr>
          <a:xfrm>
            <a:off x="1822387" y="4663225"/>
            <a:ext cx="5056275" cy="393600"/>
          </a:xfrm>
          <a:prstGeom prst="rect">
            <a:avLst/>
          </a:prstGeom>
          <a:noFill/>
          <a:ln>
            <a:noFill/>
          </a:ln>
        </p:spPr>
      </p:pic>
      <p:pic>
        <p:nvPicPr>
          <p:cNvPr id="71" name="Google Shape;71;p15"/>
          <p:cNvPicPr preferRelativeResize="0"/>
          <p:nvPr/>
        </p:nvPicPr>
        <p:blipFill>
          <a:blip r:embed="rId5">
            <a:alphaModFix/>
          </a:blip>
          <a:stretch>
            <a:fillRect/>
          </a:stretch>
        </p:blipFill>
        <p:spPr>
          <a:xfrm>
            <a:off x="2705922" y="-135800"/>
            <a:ext cx="3732151" cy="3732151"/>
          </a:xfrm>
          <a:prstGeom prst="rect">
            <a:avLst/>
          </a:prstGeom>
          <a:noFill/>
          <a:ln cap="flat" cmpd="sng" w="28575">
            <a:solidFill>
              <a:schemeClr val="lt1"/>
            </a:solidFill>
            <a:prstDash val="solid"/>
            <a:round/>
            <a:headEnd len="sm" w="sm" type="none"/>
            <a:tailEnd len="sm" w="sm" type="none"/>
          </a:ln>
        </p:spPr>
      </p:pic>
      <p:sp>
        <p:nvSpPr>
          <p:cNvPr id="72" name="Google Shape;72;p15"/>
          <p:cNvSpPr txBox="1"/>
          <p:nvPr/>
        </p:nvSpPr>
        <p:spPr>
          <a:xfrm>
            <a:off x="-1468225" y="4600"/>
            <a:ext cx="1371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6"/>
              </a:rPr>
              <a:t>https://subsplease.org/</a:t>
            </a:r>
            <a:endParaRPr sz="18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Submission Date</a:t>
            </a:r>
            <a:endParaRPr/>
          </a:p>
        </p:txBody>
      </p:sp>
      <p:sp>
        <p:nvSpPr>
          <p:cNvPr id="254" name="Google Shape;254;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There are 2 submission dates:</a:t>
            </a:r>
            <a:endParaRPr/>
          </a:p>
          <a:p>
            <a:pPr indent="-342900" lvl="0" marL="457200" rtl="0" algn="l">
              <a:spcBef>
                <a:spcPts val="1200"/>
              </a:spcBef>
              <a:spcAft>
                <a:spcPts val="0"/>
              </a:spcAft>
              <a:buSzPts val="1800"/>
              <a:buChar char="●"/>
            </a:pPr>
            <a:r>
              <a:rPr lang="en"/>
              <a:t>If you submit your work before 9/07 then you’ll </a:t>
            </a:r>
            <a:r>
              <a:rPr lang="en"/>
              <a:t>receive</a:t>
            </a:r>
            <a:r>
              <a:rPr lang="en"/>
              <a:t> your grades by the 31/07</a:t>
            </a:r>
            <a:endParaRPr/>
          </a:p>
          <a:p>
            <a:pPr indent="-342900" lvl="0" marL="457200" rtl="0" algn="l">
              <a:spcBef>
                <a:spcPts val="0"/>
              </a:spcBef>
              <a:spcAft>
                <a:spcPts val="0"/>
              </a:spcAft>
              <a:buSzPts val="1800"/>
              <a:buChar char="●"/>
            </a:pPr>
            <a:r>
              <a:rPr lang="en"/>
              <a:t>If you submit your work before 31/08 then you’ll receive your grades by the first day of the fall semester.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Deliverables</a:t>
            </a:r>
            <a:endParaRPr/>
          </a:p>
        </p:txBody>
      </p:sp>
      <p:sp>
        <p:nvSpPr>
          <p:cNvPr id="260" name="Google Shape;260;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t/>
            </a:r>
            <a:endParaRPr/>
          </a:p>
          <a:p>
            <a:pPr indent="0" lvl="0" marL="0" rtl="0" algn="ctr">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n"/>
              <a:t>Code base:</a:t>
            </a:r>
            <a:endParaRPr/>
          </a:p>
          <a:p>
            <a:pPr indent="-317500" lvl="1" marL="914400" rtl="0" algn="l">
              <a:lnSpc>
                <a:spcPct val="100000"/>
              </a:lnSpc>
              <a:spcBef>
                <a:spcPts val="0"/>
              </a:spcBef>
              <a:spcAft>
                <a:spcPts val="0"/>
              </a:spcAft>
              <a:buSzPts val="1400"/>
              <a:buChar char="○"/>
            </a:pPr>
            <a:r>
              <a:rPr lang="en"/>
              <a:t>Github repository link - repository should be private</a:t>
            </a:r>
            <a:endParaRPr/>
          </a:p>
          <a:p>
            <a:pPr indent="-317500" lvl="2" marL="1371600" rtl="0" algn="l">
              <a:lnSpc>
                <a:spcPct val="100000"/>
              </a:lnSpc>
              <a:spcBef>
                <a:spcPts val="0"/>
              </a:spcBef>
              <a:spcAft>
                <a:spcPts val="0"/>
              </a:spcAft>
              <a:buSzPts val="1400"/>
              <a:buChar char="■"/>
            </a:pPr>
            <a:r>
              <a:rPr lang="en"/>
              <a:t>Repository permissions for T.A</a:t>
            </a:r>
            <a:endParaRPr/>
          </a:p>
          <a:p>
            <a:pPr indent="-317500" lvl="1" marL="914400" rtl="0" algn="l">
              <a:lnSpc>
                <a:spcPct val="100000"/>
              </a:lnSpc>
              <a:spcBef>
                <a:spcPts val="0"/>
              </a:spcBef>
              <a:spcAft>
                <a:spcPts val="0"/>
              </a:spcAft>
              <a:buSzPts val="1400"/>
              <a:buChar char="○"/>
            </a:pPr>
            <a:r>
              <a:rPr lang="en"/>
              <a:t>All data related to project</a:t>
            </a:r>
            <a:endParaRPr/>
          </a:p>
          <a:p>
            <a:pPr indent="-342900" lvl="0" marL="457200" rtl="0" algn="l">
              <a:lnSpc>
                <a:spcPct val="100000"/>
              </a:lnSpc>
              <a:spcBef>
                <a:spcPts val="0"/>
              </a:spcBef>
              <a:spcAft>
                <a:spcPts val="0"/>
              </a:spcAft>
              <a:buSzPts val="1800"/>
              <a:buChar char="●"/>
            </a:pPr>
            <a:r>
              <a:rPr lang="en"/>
              <a:t>Report</a:t>
            </a:r>
            <a:endParaRPr/>
          </a:p>
          <a:p>
            <a:pPr indent="-317500" lvl="1" marL="914400" rtl="0" algn="l">
              <a:lnSpc>
                <a:spcPct val="100000"/>
              </a:lnSpc>
              <a:spcBef>
                <a:spcPts val="0"/>
              </a:spcBef>
              <a:spcAft>
                <a:spcPts val="0"/>
              </a:spcAft>
              <a:buSzPts val="1400"/>
              <a:buChar char="○"/>
            </a:pPr>
            <a:r>
              <a:rPr lang="en" sz="2100" u="sng">
                <a:solidFill>
                  <a:schemeClr val="accent5"/>
                </a:solidFill>
                <a:hlinkClick r:id="rId3">
                  <a:extLst>
                    <a:ext uri="{A12FA001-AC4F-418D-AE19-62706E023703}">
                      <ahyp:hlinkClr val="tx"/>
                    </a:ext>
                  </a:extLst>
                </a:hlinkClick>
              </a:rPr>
              <a:t>Link for final report template</a:t>
            </a:r>
            <a:endParaRPr sz="3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Course communications</a:t>
            </a:r>
            <a:endParaRPr/>
          </a:p>
        </p:txBody>
      </p:sp>
      <p:sp>
        <p:nvSpPr>
          <p:cNvPr id="266" name="Google Shape;266;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Course updates will be communicated through technion emails.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6"/>
          <p:cNvPicPr preferRelativeResize="0"/>
          <p:nvPr/>
        </p:nvPicPr>
        <p:blipFill>
          <a:blip r:embed="rId3">
            <a:alphaModFix/>
          </a:blip>
          <a:stretch>
            <a:fillRect/>
          </a:stretch>
        </p:blipFill>
        <p:spPr>
          <a:xfrm>
            <a:off x="174500" y="2921950"/>
            <a:ext cx="2291951" cy="1223899"/>
          </a:xfrm>
          <a:prstGeom prst="rect">
            <a:avLst/>
          </a:prstGeom>
          <a:noFill/>
          <a:ln>
            <a:noFill/>
          </a:ln>
        </p:spPr>
      </p:pic>
      <p:sp>
        <p:nvSpPr>
          <p:cNvPr id="78" name="Google Shape;7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9" name="Google Shape;79;p16"/>
          <p:cNvPicPr preferRelativeResize="0"/>
          <p:nvPr/>
        </p:nvPicPr>
        <p:blipFill>
          <a:blip r:embed="rId4">
            <a:alphaModFix/>
          </a:blip>
          <a:stretch>
            <a:fillRect/>
          </a:stretch>
        </p:blipFill>
        <p:spPr>
          <a:xfrm>
            <a:off x="-1459246" y="3109875"/>
            <a:ext cx="1059883" cy="1361325"/>
          </a:xfrm>
          <a:prstGeom prst="rect">
            <a:avLst/>
          </a:prstGeom>
          <a:noFill/>
          <a:ln>
            <a:noFill/>
          </a:ln>
        </p:spPr>
      </p:pic>
      <p:pic>
        <p:nvPicPr>
          <p:cNvPr id="80" name="Google Shape;80;p16"/>
          <p:cNvPicPr preferRelativeResize="0"/>
          <p:nvPr/>
        </p:nvPicPr>
        <p:blipFill rotWithShape="1">
          <a:blip r:embed="rId5">
            <a:alphaModFix/>
          </a:blip>
          <a:srcRect b="0" l="19282" r="21821" t="0"/>
          <a:stretch/>
        </p:blipFill>
        <p:spPr>
          <a:xfrm>
            <a:off x="-2017027" y="2337545"/>
            <a:ext cx="1087736" cy="1018368"/>
          </a:xfrm>
          <a:prstGeom prst="rect">
            <a:avLst/>
          </a:prstGeom>
          <a:noFill/>
          <a:ln>
            <a:noFill/>
          </a:ln>
        </p:spPr>
      </p:pic>
      <p:pic>
        <p:nvPicPr>
          <p:cNvPr id="81" name="Google Shape;81;p16"/>
          <p:cNvPicPr preferRelativeResize="0"/>
          <p:nvPr/>
        </p:nvPicPr>
        <p:blipFill>
          <a:blip r:embed="rId6">
            <a:alphaModFix/>
          </a:blip>
          <a:stretch>
            <a:fillRect/>
          </a:stretch>
        </p:blipFill>
        <p:spPr>
          <a:xfrm>
            <a:off x="-3123260" y="2"/>
            <a:ext cx="2912755" cy="1809611"/>
          </a:xfrm>
          <a:prstGeom prst="rect">
            <a:avLst/>
          </a:prstGeom>
          <a:noFill/>
          <a:ln>
            <a:noFill/>
          </a:ln>
        </p:spPr>
      </p:pic>
      <p:pic>
        <p:nvPicPr>
          <p:cNvPr id="82" name="Google Shape;82;p16"/>
          <p:cNvPicPr preferRelativeResize="0"/>
          <p:nvPr/>
        </p:nvPicPr>
        <p:blipFill rotWithShape="1">
          <a:blip r:embed="rId7">
            <a:alphaModFix/>
          </a:blip>
          <a:srcRect b="0" l="57754" r="0" t="0"/>
          <a:stretch/>
        </p:blipFill>
        <p:spPr>
          <a:xfrm>
            <a:off x="547724" y="136488"/>
            <a:ext cx="2158198" cy="1536624"/>
          </a:xfrm>
          <a:prstGeom prst="rect">
            <a:avLst/>
          </a:prstGeom>
          <a:noFill/>
          <a:ln>
            <a:noFill/>
          </a:ln>
        </p:spPr>
      </p:pic>
      <p:pic>
        <p:nvPicPr>
          <p:cNvPr id="83" name="Google Shape;83;p16"/>
          <p:cNvPicPr preferRelativeResize="0"/>
          <p:nvPr/>
        </p:nvPicPr>
        <p:blipFill rotWithShape="1">
          <a:blip r:embed="rId5">
            <a:alphaModFix/>
          </a:blip>
          <a:srcRect b="0" l="19282" r="21821" t="0"/>
          <a:stretch/>
        </p:blipFill>
        <p:spPr>
          <a:xfrm>
            <a:off x="233711" y="1673108"/>
            <a:ext cx="1087736" cy="1018368"/>
          </a:xfrm>
          <a:prstGeom prst="rect">
            <a:avLst/>
          </a:prstGeom>
          <a:noFill/>
          <a:ln>
            <a:noFill/>
          </a:ln>
        </p:spPr>
      </p:pic>
      <p:pic>
        <p:nvPicPr>
          <p:cNvPr id="84" name="Google Shape;84;p16"/>
          <p:cNvPicPr preferRelativeResize="0"/>
          <p:nvPr/>
        </p:nvPicPr>
        <p:blipFill>
          <a:blip r:embed="rId8">
            <a:alphaModFix/>
          </a:blip>
          <a:stretch>
            <a:fillRect/>
          </a:stretch>
        </p:blipFill>
        <p:spPr>
          <a:xfrm>
            <a:off x="1822387" y="4663225"/>
            <a:ext cx="5056275" cy="393600"/>
          </a:xfrm>
          <a:prstGeom prst="rect">
            <a:avLst/>
          </a:prstGeom>
          <a:noFill/>
          <a:ln>
            <a:noFill/>
          </a:ln>
        </p:spPr>
      </p:pic>
      <p:pic>
        <p:nvPicPr>
          <p:cNvPr id="85" name="Google Shape;85;p16"/>
          <p:cNvPicPr preferRelativeResize="0"/>
          <p:nvPr/>
        </p:nvPicPr>
        <p:blipFill>
          <a:blip r:embed="rId9">
            <a:alphaModFix/>
          </a:blip>
          <a:stretch>
            <a:fillRect/>
          </a:stretch>
        </p:blipFill>
        <p:spPr>
          <a:xfrm>
            <a:off x="2705922" y="-135800"/>
            <a:ext cx="3732151" cy="3732151"/>
          </a:xfrm>
          <a:prstGeom prst="rect">
            <a:avLst/>
          </a:prstGeom>
          <a:noFill/>
          <a:ln cap="flat" cmpd="sng" w="28575">
            <a:solidFill>
              <a:schemeClr val="lt1"/>
            </a:solidFill>
            <a:prstDash val="solid"/>
            <a:round/>
            <a:headEnd len="sm" w="sm" type="none"/>
            <a:tailEnd len="sm" w="sm" type="none"/>
          </a:ln>
        </p:spPr>
      </p:pic>
      <p:pic>
        <p:nvPicPr>
          <p:cNvPr id="86" name="Google Shape;86;p16"/>
          <p:cNvPicPr preferRelativeResize="0"/>
          <p:nvPr/>
        </p:nvPicPr>
        <p:blipFill>
          <a:blip r:embed="rId10">
            <a:alphaModFix/>
          </a:blip>
          <a:stretch>
            <a:fillRect/>
          </a:stretch>
        </p:blipFill>
        <p:spPr>
          <a:xfrm>
            <a:off x="6438073" y="380530"/>
            <a:ext cx="2401126" cy="1800845"/>
          </a:xfrm>
          <a:prstGeom prst="rect">
            <a:avLst/>
          </a:prstGeom>
          <a:noFill/>
          <a:ln>
            <a:noFill/>
          </a:ln>
        </p:spPr>
      </p:pic>
      <p:pic>
        <p:nvPicPr>
          <p:cNvPr id="87" name="Google Shape;87;p16"/>
          <p:cNvPicPr preferRelativeResize="0"/>
          <p:nvPr/>
        </p:nvPicPr>
        <p:blipFill>
          <a:blip r:embed="rId11">
            <a:alphaModFix/>
          </a:blip>
          <a:stretch>
            <a:fillRect/>
          </a:stretch>
        </p:blipFill>
        <p:spPr>
          <a:xfrm>
            <a:off x="6438075" y="2545494"/>
            <a:ext cx="2401126" cy="160035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7"/>
          <p:cNvPicPr preferRelativeResize="0"/>
          <p:nvPr/>
        </p:nvPicPr>
        <p:blipFill rotWithShape="1">
          <a:blip r:embed="rId3">
            <a:alphaModFix/>
          </a:blip>
          <a:srcRect b="0" l="19282" r="21821" t="0"/>
          <a:stretch/>
        </p:blipFill>
        <p:spPr>
          <a:xfrm>
            <a:off x="2221197" y="25975"/>
            <a:ext cx="813926" cy="729000"/>
          </a:xfrm>
          <a:prstGeom prst="rect">
            <a:avLst/>
          </a:prstGeom>
          <a:noFill/>
          <a:ln>
            <a:noFill/>
          </a:ln>
        </p:spPr>
      </p:pic>
      <p:sp>
        <p:nvSpPr>
          <p:cNvPr id="93" name="Google Shape;9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4" name="Google Shape;94;p17"/>
          <p:cNvSpPr txBox="1"/>
          <p:nvPr/>
        </p:nvSpPr>
        <p:spPr>
          <a:xfrm>
            <a:off x="475797" y="2140407"/>
            <a:ext cx="225900" cy="2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latin typeface="Calibri"/>
              <a:ea typeface="Calibri"/>
              <a:cs typeface="Calibri"/>
              <a:sym typeface="Calibri"/>
            </a:endParaRPr>
          </a:p>
        </p:txBody>
      </p:sp>
      <p:sp>
        <p:nvSpPr>
          <p:cNvPr id="95" name="Google Shape;95;p17"/>
          <p:cNvSpPr txBox="1"/>
          <p:nvPr/>
        </p:nvSpPr>
        <p:spPr>
          <a:xfrm flipH="1">
            <a:off x="6184700" y="25970"/>
            <a:ext cx="2721300" cy="7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900">
              <a:latin typeface="Calibri"/>
              <a:ea typeface="Calibri"/>
              <a:cs typeface="Calibri"/>
              <a:sym typeface="Calibri"/>
            </a:endParaRPr>
          </a:p>
          <a:p>
            <a:pPr indent="0" lvl="0" marL="0" rtl="0" algn="l">
              <a:spcBef>
                <a:spcPts val="0"/>
              </a:spcBef>
              <a:spcAft>
                <a:spcPts val="0"/>
              </a:spcAft>
              <a:buNone/>
            </a:pPr>
            <a:r>
              <a:t/>
            </a:r>
            <a:endParaRPr b="1" sz="1900">
              <a:latin typeface="Calibri"/>
              <a:ea typeface="Calibri"/>
              <a:cs typeface="Calibri"/>
              <a:sym typeface="Calibri"/>
            </a:endParaRPr>
          </a:p>
          <a:p>
            <a:pPr indent="0" lvl="0" marL="0" rtl="0" algn="ctr">
              <a:spcBef>
                <a:spcPts val="0"/>
              </a:spcBef>
              <a:spcAft>
                <a:spcPts val="0"/>
              </a:spcAft>
              <a:buNone/>
            </a:pPr>
            <a:r>
              <a:t/>
            </a:r>
            <a:endParaRPr b="1" sz="1900">
              <a:latin typeface="Calibri"/>
              <a:ea typeface="Calibri"/>
              <a:cs typeface="Calibri"/>
              <a:sym typeface="Calibri"/>
            </a:endParaRPr>
          </a:p>
        </p:txBody>
      </p:sp>
      <p:pic>
        <p:nvPicPr>
          <p:cNvPr id="96" name="Google Shape;96;p17"/>
          <p:cNvPicPr preferRelativeResize="0"/>
          <p:nvPr/>
        </p:nvPicPr>
        <p:blipFill>
          <a:blip r:embed="rId4">
            <a:alphaModFix/>
          </a:blip>
          <a:stretch>
            <a:fillRect/>
          </a:stretch>
        </p:blipFill>
        <p:spPr>
          <a:xfrm>
            <a:off x="70361" y="208351"/>
            <a:ext cx="1236740" cy="1025475"/>
          </a:xfrm>
          <a:prstGeom prst="rect">
            <a:avLst/>
          </a:prstGeom>
          <a:noFill/>
          <a:ln>
            <a:noFill/>
          </a:ln>
        </p:spPr>
      </p:pic>
      <p:pic>
        <p:nvPicPr>
          <p:cNvPr id="97" name="Google Shape;97;p17"/>
          <p:cNvPicPr preferRelativeResize="0"/>
          <p:nvPr/>
        </p:nvPicPr>
        <p:blipFill rotWithShape="1">
          <a:blip r:embed="rId5">
            <a:alphaModFix/>
          </a:blip>
          <a:srcRect b="-5970" l="8000" r="-7999" t="5970"/>
          <a:stretch/>
        </p:blipFill>
        <p:spPr>
          <a:xfrm>
            <a:off x="1508925" y="208350"/>
            <a:ext cx="1118769" cy="1247715"/>
          </a:xfrm>
          <a:prstGeom prst="rect">
            <a:avLst/>
          </a:prstGeom>
          <a:noFill/>
          <a:ln>
            <a:noFill/>
          </a:ln>
        </p:spPr>
      </p:pic>
      <p:pic>
        <p:nvPicPr>
          <p:cNvPr id="98" name="Google Shape;98;p17"/>
          <p:cNvPicPr preferRelativeResize="0"/>
          <p:nvPr/>
        </p:nvPicPr>
        <p:blipFill>
          <a:blip r:embed="rId5">
            <a:alphaModFix/>
          </a:blip>
          <a:stretch>
            <a:fillRect/>
          </a:stretch>
        </p:blipFill>
        <p:spPr>
          <a:xfrm>
            <a:off x="760206" y="451435"/>
            <a:ext cx="1118769" cy="1247715"/>
          </a:xfrm>
          <a:prstGeom prst="rect">
            <a:avLst/>
          </a:prstGeom>
          <a:noFill/>
          <a:ln>
            <a:noFill/>
          </a:ln>
        </p:spPr>
      </p:pic>
      <p:pic>
        <p:nvPicPr>
          <p:cNvPr id="99" name="Google Shape;99;p17"/>
          <p:cNvPicPr preferRelativeResize="0"/>
          <p:nvPr/>
        </p:nvPicPr>
        <p:blipFill>
          <a:blip r:embed="rId6">
            <a:alphaModFix/>
          </a:blip>
          <a:stretch>
            <a:fillRect/>
          </a:stretch>
        </p:blipFill>
        <p:spPr>
          <a:xfrm rot="2425063">
            <a:off x="4012612" y="749821"/>
            <a:ext cx="1118776" cy="951018"/>
          </a:xfrm>
          <a:prstGeom prst="rect">
            <a:avLst/>
          </a:prstGeom>
          <a:noFill/>
          <a:ln>
            <a:noFill/>
          </a:ln>
        </p:spPr>
      </p:pic>
      <p:pic>
        <p:nvPicPr>
          <p:cNvPr id="100" name="Google Shape;100;p17"/>
          <p:cNvPicPr preferRelativeResize="0"/>
          <p:nvPr/>
        </p:nvPicPr>
        <p:blipFill>
          <a:blip r:embed="rId6">
            <a:alphaModFix/>
          </a:blip>
          <a:stretch>
            <a:fillRect/>
          </a:stretch>
        </p:blipFill>
        <p:spPr>
          <a:xfrm flipH="1" rot="-2425063">
            <a:off x="4012612" y="245584"/>
            <a:ext cx="1118776" cy="951018"/>
          </a:xfrm>
          <a:prstGeom prst="rect">
            <a:avLst/>
          </a:prstGeom>
          <a:noFill/>
          <a:ln>
            <a:noFill/>
          </a:ln>
        </p:spPr>
      </p:pic>
      <p:pic>
        <p:nvPicPr>
          <p:cNvPr id="101" name="Google Shape;101;p17"/>
          <p:cNvPicPr preferRelativeResize="0"/>
          <p:nvPr/>
        </p:nvPicPr>
        <p:blipFill>
          <a:blip r:embed="rId7">
            <a:alphaModFix/>
          </a:blip>
          <a:stretch>
            <a:fillRect/>
          </a:stretch>
        </p:blipFill>
        <p:spPr>
          <a:xfrm>
            <a:off x="5517600" y="208338"/>
            <a:ext cx="1663649" cy="1247726"/>
          </a:xfrm>
          <a:prstGeom prst="rect">
            <a:avLst/>
          </a:prstGeom>
          <a:noFill/>
          <a:ln>
            <a:noFill/>
          </a:ln>
        </p:spPr>
      </p:pic>
      <p:pic>
        <p:nvPicPr>
          <p:cNvPr id="102" name="Google Shape;102;p17"/>
          <p:cNvPicPr preferRelativeResize="0"/>
          <p:nvPr/>
        </p:nvPicPr>
        <p:blipFill>
          <a:blip r:embed="rId8">
            <a:alphaModFix/>
          </a:blip>
          <a:stretch>
            <a:fillRect/>
          </a:stretch>
        </p:blipFill>
        <p:spPr>
          <a:xfrm>
            <a:off x="7099476" y="1029534"/>
            <a:ext cx="1118775" cy="719214"/>
          </a:xfrm>
          <a:prstGeom prst="rect">
            <a:avLst/>
          </a:prstGeom>
          <a:noFill/>
          <a:ln>
            <a:noFill/>
          </a:ln>
        </p:spPr>
      </p:pic>
      <p:pic>
        <p:nvPicPr>
          <p:cNvPr id="103" name="Google Shape;103;p17"/>
          <p:cNvPicPr preferRelativeResize="0"/>
          <p:nvPr/>
        </p:nvPicPr>
        <p:blipFill>
          <a:blip r:embed="rId6">
            <a:alphaModFix/>
          </a:blip>
          <a:stretch>
            <a:fillRect/>
          </a:stretch>
        </p:blipFill>
        <p:spPr>
          <a:xfrm rot="2425063">
            <a:off x="4063762" y="3856621"/>
            <a:ext cx="1118776" cy="951018"/>
          </a:xfrm>
          <a:prstGeom prst="rect">
            <a:avLst/>
          </a:prstGeom>
          <a:noFill/>
          <a:ln>
            <a:noFill/>
          </a:ln>
        </p:spPr>
      </p:pic>
      <p:pic>
        <p:nvPicPr>
          <p:cNvPr id="104" name="Google Shape;104;p17"/>
          <p:cNvPicPr preferRelativeResize="0"/>
          <p:nvPr/>
        </p:nvPicPr>
        <p:blipFill>
          <a:blip r:embed="rId6">
            <a:alphaModFix/>
          </a:blip>
          <a:stretch>
            <a:fillRect/>
          </a:stretch>
        </p:blipFill>
        <p:spPr>
          <a:xfrm flipH="1" rot="-2425063">
            <a:off x="4063762" y="3352384"/>
            <a:ext cx="1118776" cy="951018"/>
          </a:xfrm>
          <a:prstGeom prst="rect">
            <a:avLst/>
          </a:prstGeom>
          <a:noFill/>
          <a:ln>
            <a:noFill/>
          </a:ln>
        </p:spPr>
      </p:pic>
      <p:sp>
        <p:nvSpPr>
          <p:cNvPr id="105" name="Google Shape;105;p17"/>
          <p:cNvSpPr txBox="1"/>
          <p:nvPr/>
        </p:nvSpPr>
        <p:spPr>
          <a:xfrm>
            <a:off x="1129825" y="3753775"/>
            <a:ext cx="2419500" cy="5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Calibri"/>
                <a:ea typeface="Calibri"/>
                <a:cs typeface="Calibri"/>
                <a:sym typeface="Calibri"/>
              </a:rPr>
              <a:t>experience (data)</a:t>
            </a:r>
            <a:endParaRPr sz="2300">
              <a:latin typeface="Calibri"/>
              <a:ea typeface="Calibri"/>
              <a:cs typeface="Calibri"/>
              <a:sym typeface="Calibri"/>
            </a:endParaRPr>
          </a:p>
        </p:txBody>
      </p:sp>
      <p:sp>
        <p:nvSpPr>
          <p:cNvPr id="106" name="Google Shape;106;p17"/>
          <p:cNvSpPr txBox="1"/>
          <p:nvPr/>
        </p:nvSpPr>
        <p:spPr>
          <a:xfrm>
            <a:off x="5746775" y="3753775"/>
            <a:ext cx="1510200" cy="5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Calibri"/>
                <a:ea typeface="Calibri"/>
                <a:cs typeface="Calibri"/>
                <a:sym typeface="Calibri"/>
              </a:rPr>
              <a:t>knowledge</a:t>
            </a:r>
            <a:endParaRPr sz="2300">
              <a:latin typeface="Calibri"/>
              <a:ea typeface="Calibri"/>
              <a:cs typeface="Calibri"/>
              <a:sym typeface="Calibri"/>
            </a:endParaRPr>
          </a:p>
        </p:txBody>
      </p:sp>
      <p:pic>
        <p:nvPicPr>
          <p:cNvPr id="107" name="Google Shape;107;p17"/>
          <p:cNvPicPr preferRelativeResize="0"/>
          <p:nvPr/>
        </p:nvPicPr>
        <p:blipFill>
          <a:blip r:embed="rId9">
            <a:alphaModFix/>
          </a:blip>
          <a:stretch>
            <a:fillRect/>
          </a:stretch>
        </p:blipFill>
        <p:spPr>
          <a:xfrm>
            <a:off x="7836900" y="25976"/>
            <a:ext cx="1297450" cy="1218831"/>
          </a:xfrm>
          <a:prstGeom prst="rect">
            <a:avLst/>
          </a:prstGeom>
          <a:noFill/>
          <a:ln>
            <a:noFill/>
          </a:ln>
        </p:spPr>
      </p:pic>
      <p:sp>
        <p:nvSpPr>
          <p:cNvPr id="108" name="Google Shape;108;p17"/>
          <p:cNvSpPr txBox="1"/>
          <p:nvPr/>
        </p:nvSpPr>
        <p:spPr>
          <a:xfrm>
            <a:off x="2762250" y="4696525"/>
            <a:ext cx="3721800" cy="3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dk2"/>
                </a:solidFill>
                <a:latin typeface="Calibri"/>
                <a:ea typeface="Calibri"/>
                <a:cs typeface="Calibri"/>
                <a:sym typeface="Calibri"/>
              </a:rPr>
              <a:t>Neuro-Symbolic AI*</a:t>
            </a:r>
            <a:endParaRPr b="1" sz="1900">
              <a:solidFill>
                <a:schemeClr val="dk2"/>
              </a:solidFill>
              <a:latin typeface="Calibri"/>
              <a:ea typeface="Calibri"/>
              <a:cs typeface="Calibri"/>
              <a:sym typeface="Calibri"/>
            </a:endParaRPr>
          </a:p>
        </p:txBody>
      </p:sp>
      <p:sp>
        <p:nvSpPr>
          <p:cNvPr id="109" name="Google Shape;109;p17"/>
          <p:cNvSpPr txBox="1"/>
          <p:nvPr/>
        </p:nvSpPr>
        <p:spPr>
          <a:xfrm>
            <a:off x="5913000" y="4835700"/>
            <a:ext cx="3108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 see https://aaai.org/Conferences/AAAI-20/invited-speakers/</a:t>
            </a:r>
            <a:endParaRPr sz="800"/>
          </a:p>
        </p:txBody>
      </p:sp>
      <p:pic>
        <p:nvPicPr>
          <p:cNvPr id="110" name="Google Shape;110;p17"/>
          <p:cNvPicPr preferRelativeResize="0"/>
          <p:nvPr/>
        </p:nvPicPr>
        <p:blipFill rotWithShape="1">
          <a:blip r:embed="rId10">
            <a:alphaModFix/>
          </a:blip>
          <a:srcRect b="0" l="15946" r="45186" t="0"/>
          <a:stretch/>
        </p:blipFill>
        <p:spPr>
          <a:xfrm>
            <a:off x="2413550" y="596950"/>
            <a:ext cx="1424287" cy="1102200"/>
          </a:xfrm>
          <a:prstGeom prst="rect">
            <a:avLst/>
          </a:prstGeom>
          <a:noFill/>
          <a:ln>
            <a:noFill/>
          </a:ln>
        </p:spPr>
      </p:pic>
      <p:sp>
        <p:nvSpPr>
          <p:cNvPr id="111" name="Google Shape;111;p17"/>
          <p:cNvSpPr txBox="1"/>
          <p:nvPr>
            <p:ph idx="1" type="body"/>
          </p:nvPr>
        </p:nvSpPr>
        <p:spPr>
          <a:xfrm>
            <a:off x="70350" y="1907902"/>
            <a:ext cx="9003300" cy="1247700"/>
          </a:xfrm>
          <a:prstGeom prst="rect">
            <a:avLst/>
          </a:prstGeom>
          <a:solidFill>
            <a:srgbClr val="0E4A51"/>
          </a:solid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852"/>
              <a:buFont typeface="Arial"/>
              <a:buNone/>
            </a:pPr>
            <a:r>
              <a:rPr b="1" lang="en" sz="2072">
                <a:solidFill>
                  <a:srgbClr val="F3F3F3"/>
                </a:solidFill>
                <a:latin typeface="Calibri"/>
                <a:ea typeface="Calibri"/>
                <a:cs typeface="Calibri"/>
                <a:sym typeface="Calibri"/>
              </a:rPr>
              <a:t>Provide theoretical foundations for </a:t>
            </a:r>
            <a:r>
              <a:rPr b="1" lang="en" sz="2072">
                <a:solidFill>
                  <a:schemeClr val="accent1"/>
                </a:solidFill>
                <a:latin typeface="Calibri"/>
                <a:ea typeface="Calibri"/>
                <a:cs typeface="Calibri"/>
                <a:sym typeface="Calibri"/>
              </a:rPr>
              <a:t>designing</a:t>
            </a:r>
            <a:r>
              <a:rPr b="1" lang="en" sz="2072">
                <a:solidFill>
                  <a:srgbClr val="F3F3F3"/>
                </a:solidFill>
                <a:latin typeface="Calibri"/>
                <a:ea typeface="Calibri"/>
                <a:cs typeface="Calibri"/>
                <a:sym typeface="Calibri"/>
              </a:rPr>
              <a:t> </a:t>
            </a:r>
            <a:r>
              <a:rPr b="1" lang="en" sz="2072">
                <a:solidFill>
                  <a:schemeClr val="accent1"/>
                </a:solidFill>
                <a:latin typeface="Calibri"/>
                <a:ea typeface="Calibri"/>
                <a:cs typeface="Calibri"/>
                <a:sym typeface="Calibri"/>
              </a:rPr>
              <a:t>AI</a:t>
            </a:r>
            <a:r>
              <a:rPr b="1" lang="en" sz="2072">
                <a:solidFill>
                  <a:srgbClr val="F3F3F3"/>
                </a:solidFill>
                <a:latin typeface="Calibri"/>
                <a:ea typeface="Calibri"/>
                <a:cs typeface="Calibri"/>
                <a:sym typeface="Calibri"/>
              </a:rPr>
              <a:t> systems that are capable of effective partnership in sustainable and efficient </a:t>
            </a:r>
            <a:r>
              <a:rPr b="1" lang="en" sz="2072">
                <a:solidFill>
                  <a:schemeClr val="accent1"/>
                </a:solidFill>
                <a:latin typeface="Calibri"/>
                <a:ea typeface="Calibri"/>
                <a:cs typeface="Calibri"/>
                <a:sym typeface="Calibri"/>
              </a:rPr>
              <a:t>collaborations</a:t>
            </a:r>
            <a:r>
              <a:rPr b="1" lang="en" sz="2072">
                <a:solidFill>
                  <a:srgbClr val="F3F3F3"/>
                </a:solidFill>
                <a:latin typeface="Calibri"/>
                <a:ea typeface="Calibri"/>
                <a:cs typeface="Calibri"/>
                <a:sym typeface="Calibri"/>
              </a:rPr>
              <a:t> of automated agents as well as of automated agents and people.</a:t>
            </a:r>
            <a:endParaRPr b="1" sz="2072">
              <a:solidFill>
                <a:srgbClr val="F3F3F3"/>
              </a:solidFill>
              <a:latin typeface="Calibri"/>
              <a:ea typeface="Calibri"/>
              <a:cs typeface="Calibri"/>
              <a:sym typeface="Calibri"/>
            </a:endParaRPr>
          </a:p>
          <a:p>
            <a:pPr indent="0" lvl="0" marL="0" rtl="0" algn="l">
              <a:spcBef>
                <a:spcPts val="1200"/>
              </a:spcBef>
              <a:spcAft>
                <a:spcPts val="1200"/>
              </a:spcAft>
              <a:buSzPts val="852"/>
              <a:buNone/>
            </a:pPr>
            <a:r>
              <a:t/>
            </a:r>
            <a:endParaRPr sz="1395"/>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311700" y="831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3400">
                <a:solidFill>
                  <a:schemeClr val="dk2"/>
                </a:solidFill>
                <a:latin typeface="Calibri"/>
                <a:ea typeface="Calibri"/>
                <a:cs typeface="Calibri"/>
                <a:sym typeface="Calibri"/>
              </a:rPr>
              <a:t>Current Projects @ CLAIR </a:t>
            </a:r>
            <a:endParaRPr b="1" sz="3400">
              <a:solidFill>
                <a:schemeClr val="dk2"/>
              </a:solidFill>
              <a:latin typeface="Calibri"/>
              <a:ea typeface="Calibri"/>
              <a:cs typeface="Calibri"/>
              <a:sym typeface="Calibri"/>
            </a:endParaRPr>
          </a:p>
        </p:txBody>
      </p:sp>
      <p:pic>
        <p:nvPicPr>
          <p:cNvPr id="117" name="Google Shape;117;p18"/>
          <p:cNvPicPr preferRelativeResize="0"/>
          <p:nvPr/>
        </p:nvPicPr>
        <p:blipFill rotWithShape="1">
          <a:blip r:embed="rId3">
            <a:alphaModFix/>
          </a:blip>
          <a:srcRect b="0" l="57155" r="0" t="0"/>
          <a:stretch/>
        </p:blipFill>
        <p:spPr>
          <a:xfrm>
            <a:off x="5245700" y="905625"/>
            <a:ext cx="3035576" cy="2131100"/>
          </a:xfrm>
          <a:prstGeom prst="rect">
            <a:avLst/>
          </a:prstGeom>
          <a:noFill/>
          <a:ln>
            <a:noFill/>
          </a:ln>
        </p:spPr>
      </p:pic>
      <p:sp>
        <p:nvSpPr>
          <p:cNvPr id="118" name="Google Shape;118;p18"/>
          <p:cNvSpPr txBox="1"/>
          <p:nvPr/>
        </p:nvSpPr>
        <p:spPr>
          <a:xfrm>
            <a:off x="5033688" y="3286500"/>
            <a:ext cx="3459600" cy="6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Calibri"/>
                <a:ea typeface="Calibri"/>
                <a:cs typeface="Calibri"/>
                <a:sym typeface="Calibri"/>
              </a:rPr>
              <a:t>Multi-agent Reinforcement Learning for Energy Networks</a:t>
            </a:r>
            <a:endParaRPr sz="1800">
              <a:solidFill>
                <a:schemeClr val="dk2"/>
              </a:solidFill>
              <a:latin typeface="Calibri"/>
              <a:ea typeface="Calibri"/>
              <a:cs typeface="Calibri"/>
              <a:sym typeface="Calibri"/>
            </a:endParaRPr>
          </a:p>
        </p:txBody>
      </p:sp>
      <p:pic>
        <p:nvPicPr>
          <p:cNvPr id="119" name="Google Shape;119;p18"/>
          <p:cNvPicPr preferRelativeResize="0"/>
          <p:nvPr/>
        </p:nvPicPr>
        <p:blipFill>
          <a:blip r:embed="rId4">
            <a:alphaModFix/>
          </a:blip>
          <a:stretch>
            <a:fillRect/>
          </a:stretch>
        </p:blipFill>
        <p:spPr>
          <a:xfrm>
            <a:off x="360020" y="1237620"/>
            <a:ext cx="4346750" cy="1467100"/>
          </a:xfrm>
          <a:prstGeom prst="rect">
            <a:avLst/>
          </a:prstGeom>
          <a:noFill/>
          <a:ln>
            <a:noFill/>
          </a:ln>
        </p:spPr>
      </p:pic>
      <p:sp>
        <p:nvSpPr>
          <p:cNvPr id="120" name="Google Shape;120;p18"/>
          <p:cNvSpPr txBox="1"/>
          <p:nvPr/>
        </p:nvSpPr>
        <p:spPr>
          <a:xfrm>
            <a:off x="637463" y="3286500"/>
            <a:ext cx="3459600" cy="6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Calibri"/>
                <a:ea typeface="Calibri"/>
                <a:cs typeface="Calibri"/>
                <a:sym typeface="Calibri"/>
              </a:rPr>
              <a:t>Facilitating Collaboration in Multi-robot Systems</a:t>
            </a:r>
            <a:endParaRPr sz="1800">
              <a:solidFill>
                <a:schemeClr val="dk2"/>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Calibri"/>
                <a:ea typeface="Calibri"/>
                <a:cs typeface="Calibri"/>
                <a:sym typeface="Calibri"/>
              </a:rPr>
              <a:t>Robotics@CLAIR</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311700" y="0"/>
            <a:ext cx="8520600" cy="474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dk2"/>
                </a:solidFill>
                <a:latin typeface="Calibri"/>
                <a:ea typeface="Calibri"/>
                <a:cs typeface="Calibri"/>
                <a:sym typeface="Calibri"/>
              </a:rPr>
              <a:t>Being Helpful &amp; Trading Skills</a:t>
            </a:r>
            <a:endParaRPr sz="2100">
              <a:solidFill>
                <a:schemeClr val="dk2"/>
              </a:solidFill>
              <a:latin typeface="Calibri"/>
              <a:ea typeface="Calibri"/>
              <a:cs typeface="Calibri"/>
              <a:sym typeface="Calibri"/>
            </a:endParaRPr>
          </a:p>
        </p:txBody>
      </p:sp>
      <p:sp>
        <p:nvSpPr>
          <p:cNvPr id="131" name="Google Shape;13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32" name="Google Shape;132;p20"/>
          <p:cNvGrpSpPr/>
          <p:nvPr/>
        </p:nvGrpSpPr>
        <p:grpSpPr>
          <a:xfrm>
            <a:off x="5961713" y="1133650"/>
            <a:ext cx="2772374" cy="2870500"/>
            <a:chOff x="3247208" y="1100063"/>
            <a:chExt cx="2772374" cy="2870500"/>
          </a:xfrm>
        </p:grpSpPr>
        <p:grpSp>
          <p:nvGrpSpPr>
            <p:cNvPr id="133" name="Google Shape;133;p20"/>
            <p:cNvGrpSpPr/>
            <p:nvPr/>
          </p:nvGrpSpPr>
          <p:grpSpPr>
            <a:xfrm>
              <a:off x="3574975" y="1100063"/>
              <a:ext cx="2299800" cy="2870500"/>
              <a:chOff x="5921550" y="1125263"/>
              <a:chExt cx="2299800" cy="2870500"/>
            </a:xfrm>
          </p:grpSpPr>
          <p:sp>
            <p:nvSpPr>
              <p:cNvPr id="134" name="Google Shape;134;p20"/>
              <p:cNvSpPr txBox="1"/>
              <p:nvPr/>
            </p:nvSpPr>
            <p:spPr>
              <a:xfrm>
                <a:off x="6105750" y="1125263"/>
                <a:ext cx="1931400" cy="45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accent5"/>
                    </a:solidFill>
                    <a:latin typeface="Calibri"/>
                    <a:ea typeface="Calibri"/>
                    <a:cs typeface="Calibri"/>
                    <a:sym typeface="Calibri"/>
                  </a:rPr>
                  <a:t>task planning</a:t>
                </a:r>
                <a:endParaRPr sz="2000">
                  <a:solidFill>
                    <a:schemeClr val="accent5"/>
                  </a:solidFill>
                  <a:latin typeface="Calibri"/>
                  <a:ea typeface="Calibri"/>
                  <a:cs typeface="Calibri"/>
                  <a:sym typeface="Calibri"/>
                </a:endParaRPr>
              </a:p>
              <a:p>
                <a:pPr indent="0" lvl="0" marL="0" rtl="0" algn="l">
                  <a:lnSpc>
                    <a:spcPct val="115000"/>
                  </a:lnSpc>
                  <a:spcBef>
                    <a:spcPts val="1600"/>
                  </a:spcBef>
                  <a:spcAft>
                    <a:spcPts val="1600"/>
                  </a:spcAft>
                  <a:buNone/>
                </a:pPr>
                <a:r>
                  <a:t/>
                </a:r>
                <a:endParaRPr>
                  <a:latin typeface="Calibri"/>
                  <a:ea typeface="Calibri"/>
                  <a:cs typeface="Calibri"/>
                  <a:sym typeface="Calibri"/>
                </a:endParaRPr>
              </a:p>
            </p:txBody>
          </p:sp>
          <p:sp>
            <p:nvSpPr>
              <p:cNvPr id="135" name="Google Shape;135;p20"/>
              <p:cNvSpPr txBox="1"/>
              <p:nvPr/>
            </p:nvSpPr>
            <p:spPr>
              <a:xfrm>
                <a:off x="5921550" y="3535863"/>
                <a:ext cx="2299800" cy="45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accent5"/>
                    </a:solidFill>
                    <a:latin typeface="Calibri"/>
                    <a:ea typeface="Calibri"/>
                    <a:cs typeface="Calibri"/>
                    <a:sym typeface="Calibri"/>
                  </a:rPr>
                  <a:t>motion planning</a:t>
                </a:r>
                <a:endParaRPr sz="2000">
                  <a:solidFill>
                    <a:schemeClr val="accent5"/>
                  </a:solidFill>
                  <a:latin typeface="Calibri"/>
                  <a:ea typeface="Calibri"/>
                  <a:cs typeface="Calibri"/>
                  <a:sym typeface="Calibri"/>
                </a:endParaRPr>
              </a:p>
              <a:p>
                <a:pPr indent="0" lvl="0" marL="0" rtl="0" algn="l">
                  <a:lnSpc>
                    <a:spcPct val="115000"/>
                  </a:lnSpc>
                  <a:spcBef>
                    <a:spcPts val="1600"/>
                  </a:spcBef>
                  <a:spcAft>
                    <a:spcPts val="1600"/>
                  </a:spcAft>
                  <a:buNone/>
                </a:pPr>
                <a:r>
                  <a:t/>
                </a:r>
                <a:endParaRPr>
                  <a:latin typeface="Calibri"/>
                  <a:ea typeface="Calibri"/>
                  <a:cs typeface="Calibri"/>
                  <a:sym typeface="Calibri"/>
                </a:endParaRPr>
              </a:p>
            </p:txBody>
          </p:sp>
        </p:grpSp>
        <p:pic>
          <p:nvPicPr>
            <p:cNvPr id="136" name="Google Shape;136;p20"/>
            <p:cNvPicPr preferRelativeResize="0"/>
            <p:nvPr/>
          </p:nvPicPr>
          <p:blipFill>
            <a:blip r:embed="rId3">
              <a:alphaModFix/>
            </a:blip>
            <a:stretch>
              <a:fillRect/>
            </a:stretch>
          </p:blipFill>
          <p:spPr>
            <a:xfrm rot="-10349429">
              <a:off x="3428042" y="1180114"/>
              <a:ext cx="624990" cy="2710424"/>
            </a:xfrm>
            <a:prstGeom prst="rect">
              <a:avLst/>
            </a:prstGeom>
            <a:noFill/>
            <a:ln>
              <a:noFill/>
            </a:ln>
          </p:spPr>
        </p:pic>
        <p:pic>
          <p:nvPicPr>
            <p:cNvPr id="137" name="Google Shape;137;p20"/>
            <p:cNvPicPr preferRelativeResize="0"/>
            <p:nvPr/>
          </p:nvPicPr>
          <p:blipFill>
            <a:blip r:embed="rId3">
              <a:alphaModFix/>
            </a:blip>
            <a:stretch>
              <a:fillRect/>
            </a:stretch>
          </p:blipFill>
          <p:spPr>
            <a:xfrm rot="372120">
              <a:off x="5243592" y="1180114"/>
              <a:ext cx="624990" cy="2710424"/>
            </a:xfrm>
            <a:prstGeom prst="rect">
              <a:avLst/>
            </a:prstGeom>
            <a:noFill/>
            <a:ln>
              <a:noFill/>
            </a:ln>
          </p:spPr>
        </p:pic>
      </p:grpSp>
      <p:sp>
        <p:nvSpPr>
          <p:cNvPr id="138" name="Google Shape;138;p20"/>
          <p:cNvSpPr txBox="1"/>
          <p:nvPr/>
        </p:nvSpPr>
        <p:spPr>
          <a:xfrm>
            <a:off x="181275" y="1479700"/>
            <a:ext cx="5921400" cy="25245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dk2"/>
              </a:buClr>
              <a:buSzPts val="2200"/>
              <a:buFont typeface="Calibri"/>
              <a:buChar char="●"/>
            </a:pPr>
            <a:r>
              <a:rPr lang="en" sz="2200">
                <a:solidFill>
                  <a:schemeClr val="dk2"/>
                </a:solidFill>
                <a:latin typeface="Calibri"/>
                <a:ea typeface="Calibri"/>
                <a:cs typeface="Calibri"/>
                <a:sym typeface="Calibri"/>
              </a:rPr>
              <a:t>Complex tasks - long-term reasoning</a:t>
            </a:r>
            <a:br>
              <a:rPr lang="en" sz="2200">
                <a:solidFill>
                  <a:schemeClr val="dk2"/>
                </a:solidFill>
                <a:latin typeface="Calibri"/>
                <a:ea typeface="Calibri"/>
                <a:cs typeface="Calibri"/>
                <a:sym typeface="Calibri"/>
              </a:rPr>
            </a:br>
            <a:endParaRPr sz="2200">
              <a:solidFill>
                <a:schemeClr val="dk2"/>
              </a:solidFill>
              <a:latin typeface="Calibri"/>
              <a:ea typeface="Calibri"/>
              <a:cs typeface="Calibri"/>
              <a:sym typeface="Calibri"/>
            </a:endParaRPr>
          </a:p>
          <a:p>
            <a:pPr indent="-368300" lvl="0" marL="457200" rtl="0" algn="l">
              <a:spcBef>
                <a:spcPts val="0"/>
              </a:spcBef>
              <a:spcAft>
                <a:spcPts val="0"/>
              </a:spcAft>
              <a:buClr>
                <a:schemeClr val="dk2"/>
              </a:buClr>
              <a:buSzPts val="2200"/>
              <a:buFont typeface="Calibri"/>
              <a:buChar char="●"/>
            </a:pPr>
            <a:r>
              <a:rPr lang="en" sz="2200">
                <a:solidFill>
                  <a:schemeClr val="dk2"/>
                </a:solidFill>
                <a:latin typeface="Calibri"/>
                <a:ea typeface="Calibri"/>
                <a:cs typeface="Calibri"/>
                <a:sym typeface="Calibri"/>
              </a:rPr>
              <a:t>Dynamic and stochastic environments</a:t>
            </a:r>
            <a:br>
              <a:rPr lang="en" sz="2200">
                <a:solidFill>
                  <a:schemeClr val="dk2"/>
                </a:solidFill>
                <a:latin typeface="Calibri"/>
                <a:ea typeface="Calibri"/>
                <a:cs typeface="Calibri"/>
                <a:sym typeface="Calibri"/>
              </a:rPr>
            </a:br>
            <a:endParaRPr sz="2200">
              <a:solidFill>
                <a:schemeClr val="dk2"/>
              </a:solidFill>
              <a:latin typeface="Calibri"/>
              <a:ea typeface="Calibri"/>
              <a:cs typeface="Calibri"/>
              <a:sym typeface="Calibri"/>
            </a:endParaRPr>
          </a:p>
          <a:p>
            <a:pPr indent="-368300" lvl="0" marL="457200" rtl="0" algn="l">
              <a:spcBef>
                <a:spcPts val="0"/>
              </a:spcBef>
              <a:spcAft>
                <a:spcPts val="0"/>
              </a:spcAft>
              <a:buClr>
                <a:schemeClr val="dk2"/>
              </a:buClr>
              <a:buSzPts val="2200"/>
              <a:buFont typeface="Calibri"/>
              <a:buChar char="●"/>
            </a:pPr>
            <a:r>
              <a:rPr lang="en" sz="2200">
                <a:solidFill>
                  <a:schemeClr val="dk2"/>
                </a:solidFill>
                <a:latin typeface="Calibri"/>
                <a:ea typeface="Calibri"/>
                <a:cs typeface="Calibri"/>
                <a:sym typeface="Calibri"/>
              </a:rPr>
              <a:t>Multiple-heterogeneous agents with mixed intentions</a:t>
            </a:r>
            <a:br>
              <a:rPr lang="en" sz="2200">
                <a:solidFill>
                  <a:schemeClr val="dk2"/>
                </a:solidFill>
                <a:latin typeface="Calibri"/>
                <a:ea typeface="Calibri"/>
                <a:cs typeface="Calibri"/>
                <a:sym typeface="Calibri"/>
              </a:rPr>
            </a:br>
            <a:endParaRPr sz="2200">
              <a:solidFill>
                <a:schemeClr val="dk2"/>
              </a:solidFill>
              <a:latin typeface="Calibri"/>
              <a:ea typeface="Calibri"/>
              <a:cs typeface="Calibri"/>
              <a:sym typeface="Calibri"/>
            </a:endParaRPr>
          </a:p>
          <a:p>
            <a:pPr indent="0" lvl="0" marL="0" rtl="0" algn="l">
              <a:spcBef>
                <a:spcPts val="0"/>
              </a:spcBef>
              <a:spcAft>
                <a:spcPts val="0"/>
              </a:spcAft>
              <a:buNone/>
            </a:pPr>
            <a:r>
              <a:t/>
            </a:r>
            <a:endParaRPr sz="2200">
              <a:solidFill>
                <a:schemeClr val="dk2"/>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4" name="Google Shape;144;p21"/>
          <p:cNvSpPr txBox="1"/>
          <p:nvPr/>
        </p:nvSpPr>
        <p:spPr>
          <a:xfrm>
            <a:off x="105650" y="96923"/>
            <a:ext cx="8831100" cy="101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2"/>
                </a:solidFill>
                <a:highlight>
                  <a:srgbClr val="FFFFFF"/>
                </a:highlight>
                <a:latin typeface="Calibri"/>
                <a:ea typeface="Calibri"/>
                <a:cs typeface="Calibri"/>
                <a:sym typeface="Calibri"/>
              </a:rPr>
              <a:t>Value of Assistance (VOA) for Grasping</a:t>
            </a:r>
            <a:endParaRPr b="1" sz="2500">
              <a:solidFill>
                <a:schemeClr val="dk2"/>
              </a:solidFill>
              <a:latin typeface="Calibri"/>
              <a:ea typeface="Calibri"/>
              <a:cs typeface="Calibri"/>
              <a:sym typeface="Calibri"/>
            </a:endParaRPr>
          </a:p>
          <a:p>
            <a:pPr indent="0" lvl="0" marL="0" marR="0" rtl="0" algn="ctr">
              <a:lnSpc>
                <a:spcPct val="100000"/>
              </a:lnSpc>
              <a:spcBef>
                <a:spcPts val="0"/>
              </a:spcBef>
              <a:spcAft>
                <a:spcPts val="0"/>
              </a:spcAft>
              <a:buNone/>
            </a:pPr>
            <a:r>
              <a:rPr b="1" lang="en" sz="1300">
                <a:solidFill>
                  <a:schemeClr val="dk1"/>
                </a:solidFill>
                <a:latin typeface="Calibri"/>
                <a:ea typeface="Calibri"/>
                <a:cs typeface="Calibri"/>
                <a:sym typeface="Calibri"/>
              </a:rPr>
              <a:t>Mohammad Masarwy, Yuval Goshen, David Dovrat and Sarah Keren ​</a:t>
            </a:r>
            <a:endParaRPr b="1" sz="13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t/>
            </a:r>
            <a:endParaRPr b="1" sz="1300">
              <a:solidFill>
                <a:schemeClr val="dk1"/>
              </a:solidFill>
              <a:latin typeface="Calibri"/>
              <a:ea typeface="Calibri"/>
              <a:cs typeface="Calibri"/>
              <a:sym typeface="Calibri"/>
            </a:endParaRPr>
          </a:p>
          <a:p>
            <a:pPr indent="0" lvl="0" marL="0" rtl="0" algn="ctr">
              <a:spcBef>
                <a:spcPts val="0"/>
              </a:spcBef>
              <a:spcAft>
                <a:spcPts val="0"/>
              </a:spcAft>
              <a:buNone/>
            </a:pPr>
            <a:r>
              <a:t/>
            </a:r>
            <a:endParaRPr b="1" sz="2800">
              <a:solidFill>
                <a:schemeClr val="dk2"/>
              </a:solidFill>
              <a:latin typeface="Calibri"/>
              <a:ea typeface="Calibri"/>
              <a:cs typeface="Calibri"/>
              <a:sym typeface="Calibri"/>
            </a:endParaRPr>
          </a:p>
        </p:txBody>
      </p:sp>
      <p:pic>
        <p:nvPicPr>
          <p:cNvPr id="145" name="Google Shape;145;p21"/>
          <p:cNvPicPr preferRelativeResize="0"/>
          <p:nvPr/>
        </p:nvPicPr>
        <p:blipFill>
          <a:blip r:embed="rId3">
            <a:alphaModFix/>
          </a:blip>
          <a:stretch>
            <a:fillRect/>
          </a:stretch>
        </p:blipFill>
        <p:spPr>
          <a:xfrm>
            <a:off x="810788" y="1169439"/>
            <a:ext cx="3113527" cy="2009537"/>
          </a:xfrm>
          <a:prstGeom prst="rect">
            <a:avLst/>
          </a:prstGeom>
          <a:noFill/>
          <a:ln>
            <a:noFill/>
          </a:ln>
        </p:spPr>
      </p:pic>
      <p:pic>
        <p:nvPicPr>
          <p:cNvPr id="146" name="Google Shape;146;p21"/>
          <p:cNvPicPr preferRelativeResize="0"/>
          <p:nvPr/>
        </p:nvPicPr>
        <p:blipFill>
          <a:blip r:embed="rId4">
            <a:alphaModFix/>
          </a:blip>
          <a:stretch>
            <a:fillRect/>
          </a:stretch>
        </p:blipFill>
        <p:spPr>
          <a:xfrm>
            <a:off x="4273028" y="1015475"/>
            <a:ext cx="4199420" cy="1285200"/>
          </a:xfrm>
          <a:prstGeom prst="rect">
            <a:avLst/>
          </a:prstGeom>
          <a:noFill/>
          <a:ln>
            <a:noFill/>
          </a:ln>
        </p:spPr>
      </p:pic>
      <p:pic>
        <p:nvPicPr>
          <p:cNvPr id="147" name="Google Shape;147;p21"/>
          <p:cNvPicPr preferRelativeResize="0"/>
          <p:nvPr/>
        </p:nvPicPr>
        <p:blipFill>
          <a:blip r:embed="rId5">
            <a:alphaModFix/>
          </a:blip>
          <a:stretch>
            <a:fillRect/>
          </a:stretch>
        </p:blipFill>
        <p:spPr>
          <a:xfrm>
            <a:off x="4346200" y="2300675"/>
            <a:ext cx="4011624" cy="878300"/>
          </a:xfrm>
          <a:prstGeom prst="rect">
            <a:avLst/>
          </a:prstGeom>
          <a:noFill/>
          <a:ln>
            <a:noFill/>
          </a:ln>
        </p:spPr>
      </p:pic>
      <p:pic>
        <p:nvPicPr>
          <p:cNvPr id="148" name="Google Shape;148;p21"/>
          <p:cNvPicPr preferRelativeResize="0"/>
          <p:nvPr/>
        </p:nvPicPr>
        <p:blipFill>
          <a:blip r:embed="rId6">
            <a:alphaModFix/>
          </a:blip>
          <a:stretch>
            <a:fillRect/>
          </a:stretch>
        </p:blipFill>
        <p:spPr>
          <a:xfrm>
            <a:off x="3207276" y="3236300"/>
            <a:ext cx="2008939" cy="1802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4" name="Google Shape;154;p22"/>
          <p:cNvSpPr txBox="1"/>
          <p:nvPr/>
        </p:nvSpPr>
        <p:spPr>
          <a:xfrm>
            <a:off x="105650" y="96923"/>
            <a:ext cx="8831100" cy="101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2"/>
                </a:solidFill>
                <a:highlight>
                  <a:srgbClr val="FFFFFF"/>
                </a:highlight>
                <a:latin typeface="Calibri"/>
                <a:ea typeface="Calibri"/>
                <a:cs typeface="Calibri"/>
                <a:sym typeface="Calibri"/>
              </a:rPr>
              <a:t>Estimating Value of Assistance for Online POMDP</a:t>
            </a:r>
            <a:endParaRPr b="1" sz="2500">
              <a:solidFill>
                <a:schemeClr val="dk2"/>
              </a:solidFill>
              <a:highlight>
                <a:srgbClr val="FFFFFF"/>
              </a:highlight>
              <a:latin typeface="Calibri"/>
              <a:ea typeface="Calibri"/>
              <a:cs typeface="Calibri"/>
              <a:sym typeface="Calibri"/>
            </a:endParaRPr>
          </a:p>
          <a:p>
            <a:pPr indent="0" lvl="0" marL="0" rtl="0" algn="ctr">
              <a:spcBef>
                <a:spcPts val="0"/>
              </a:spcBef>
              <a:spcAft>
                <a:spcPts val="0"/>
              </a:spcAft>
              <a:buNone/>
            </a:pPr>
            <a:r>
              <a:rPr b="1" lang="en" sz="2500">
                <a:solidFill>
                  <a:schemeClr val="dk2"/>
                </a:solidFill>
                <a:highlight>
                  <a:srgbClr val="FFFFFF"/>
                </a:highlight>
                <a:latin typeface="Calibri"/>
                <a:ea typeface="Calibri"/>
                <a:cs typeface="Calibri"/>
                <a:sym typeface="Calibri"/>
              </a:rPr>
              <a:t>Robotic Agents</a:t>
            </a:r>
            <a:endParaRPr b="1" sz="2500">
              <a:solidFill>
                <a:schemeClr val="dk2"/>
              </a:solidFill>
              <a:highlight>
                <a:srgbClr val="FFFFFF"/>
              </a:highlight>
              <a:latin typeface="Calibri"/>
              <a:ea typeface="Calibri"/>
              <a:cs typeface="Calibri"/>
              <a:sym typeface="Calibri"/>
            </a:endParaRPr>
          </a:p>
          <a:p>
            <a:pPr indent="0" lvl="0" marL="0" marR="0" rtl="0" algn="ctr">
              <a:lnSpc>
                <a:spcPct val="100000"/>
              </a:lnSpc>
              <a:spcBef>
                <a:spcPts val="0"/>
              </a:spcBef>
              <a:spcAft>
                <a:spcPts val="0"/>
              </a:spcAft>
              <a:buNone/>
            </a:pPr>
            <a:r>
              <a:rPr b="1" lang="en" sz="1300">
                <a:solidFill>
                  <a:schemeClr val="dk1"/>
                </a:solidFill>
                <a:latin typeface="Calibri"/>
                <a:ea typeface="Calibri"/>
                <a:cs typeface="Calibri"/>
                <a:sym typeface="Calibri"/>
              </a:rPr>
              <a:t> Yuval Goshen and Sarah Keren ​</a:t>
            </a:r>
            <a:endParaRPr b="1" sz="13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t/>
            </a:r>
            <a:endParaRPr b="1" sz="1300">
              <a:solidFill>
                <a:schemeClr val="dk1"/>
              </a:solidFill>
              <a:latin typeface="Calibri"/>
              <a:ea typeface="Calibri"/>
              <a:cs typeface="Calibri"/>
              <a:sym typeface="Calibri"/>
            </a:endParaRPr>
          </a:p>
          <a:p>
            <a:pPr indent="0" lvl="0" marL="0" rtl="0" algn="ctr">
              <a:spcBef>
                <a:spcPts val="0"/>
              </a:spcBef>
              <a:spcAft>
                <a:spcPts val="0"/>
              </a:spcAft>
              <a:buNone/>
            </a:pPr>
            <a:r>
              <a:t/>
            </a:r>
            <a:endParaRPr b="1" sz="2800">
              <a:solidFill>
                <a:schemeClr val="dk2"/>
              </a:solidFill>
              <a:latin typeface="Calibri"/>
              <a:ea typeface="Calibri"/>
              <a:cs typeface="Calibri"/>
              <a:sym typeface="Calibri"/>
            </a:endParaRPr>
          </a:p>
        </p:txBody>
      </p:sp>
      <p:pic>
        <p:nvPicPr>
          <p:cNvPr id="155" name="Google Shape;155;p22"/>
          <p:cNvPicPr preferRelativeResize="0"/>
          <p:nvPr/>
        </p:nvPicPr>
        <p:blipFill>
          <a:blip r:embed="rId3">
            <a:alphaModFix/>
          </a:blip>
          <a:stretch>
            <a:fillRect/>
          </a:stretch>
        </p:blipFill>
        <p:spPr>
          <a:xfrm>
            <a:off x="3317700" y="3670300"/>
            <a:ext cx="3995827" cy="1118475"/>
          </a:xfrm>
          <a:prstGeom prst="rect">
            <a:avLst/>
          </a:prstGeom>
          <a:noFill/>
          <a:ln>
            <a:noFill/>
          </a:ln>
        </p:spPr>
      </p:pic>
      <p:pic>
        <p:nvPicPr>
          <p:cNvPr id="156" name="Google Shape;156;p22"/>
          <p:cNvPicPr preferRelativeResize="0"/>
          <p:nvPr/>
        </p:nvPicPr>
        <p:blipFill>
          <a:blip r:embed="rId4">
            <a:alphaModFix/>
          </a:blip>
          <a:stretch>
            <a:fillRect/>
          </a:stretch>
        </p:blipFill>
        <p:spPr>
          <a:xfrm>
            <a:off x="251702" y="1185950"/>
            <a:ext cx="2001826" cy="3738426"/>
          </a:xfrm>
          <a:prstGeom prst="rect">
            <a:avLst/>
          </a:prstGeom>
          <a:noFill/>
          <a:ln>
            <a:noFill/>
          </a:ln>
        </p:spPr>
      </p:pic>
      <p:pic>
        <p:nvPicPr>
          <p:cNvPr id="157" name="Google Shape;157;p22"/>
          <p:cNvPicPr preferRelativeResize="0"/>
          <p:nvPr/>
        </p:nvPicPr>
        <p:blipFill>
          <a:blip r:embed="rId5">
            <a:alphaModFix/>
          </a:blip>
          <a:stretch>
            <a:fillRect/>
          </a:stretch>
        </p:blipFill>
        <p:spPr>
          <a:xfrm>
            <a:off x="2848225" y="1238051"/>
            <a:ext cx="5060852" cy="2386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